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797675" cy="9874250"/>
  <p:embeddedFontLs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YF7/b1Q5MQF/bHIu/oUDk15P0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FD2BE7-EE56-4311-8791-CB156B3DD6D8}">
  <a:tblStyle styleId="{EEFD2BE7-EE56-4311-8791-CB156B3DD6D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8621D43D-1F9C-42E4-BA23-A1F581E899E2}" styleName="Table_1">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9F0FD"/>
          </a:solidFill>
        </a:fill>
      </a:tcStyle>
    </a:lastRow>
    <a:seCell>
      <a:tcTxStyle b="off" i="off"/>
      <a:tcStyle>
        <a:tcBdr/>
      </a:tcStyle>
    </a:seCell>
    <a:swCell>
      <a:tcTxStyle b="off" i="off"/>
      <a:tcStyle>
        <a:tcBdr/>
      </a:tcStyle>
    </a:swCell>
    <a:firstRow>
      <a:tcTxStyle b="on" i="off"/>
      <a:tcStyle>
        <a:tcBdr/>
        <a:fill>
          <a:solidFill>
            <a:srgbClr val="E9F0FD"/>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 name="Google Shape;60;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3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3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3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0543b8980_1_6:notes"/>
          <p:cNvSpPr txBox="1">
            <a:spLocks noGrp="1"/>
          </p:cNvSpPr>
          <p:nvPr>
            <p:ph type="body" idx="1"/>
          </p:nvPr>
        </p:nvSpPr>
        <p:spPr>
          <a:xfrm>
            <a:off x="679450" y="4751387"/>
            <a:ext cx="5438700" cy="388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330543b8980_1_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4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4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4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4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4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5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5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8"/>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48"/>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8"/>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5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7"/>
          <p:cNvGrpSpPr/>
          <p:nvPr/>
        </p:nvGrpSpPr>
        <p:grpSpPr>
          <a:xfrm>
            <a:off x="0" y="-1587"/>
            <a:ext cx="12192000" cy="6865937"/>
            <a:chOff x="0" y="-2373"/>
            <a:chExt cx="12192000" cy="6867027"/>
          </a:xfrm>
        </p:grpSpPr>
        <p:sp>
          <p:nvSpPr>
            <p:cNvPr id="11" name="Google Shape;11;p47"/>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 name="Google Shape;18;p47"/>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4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0" name="Google Shape;20;p47"/>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 name="Google Shape;21;p47"/>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47"/>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47"/>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grpSp>
        <p:nvGrpSpPr>
          <p:cNvPr id="31" name="Google Shape;31;p49"/>
          <p:cNvGrpSpPr/>
          <p:nvPr/>
        </p:nvGrpSpPr>
        <p:grpSpPr>
          <a:xfrm>
            <a:off x="0" y="-1587"/>
            <a:ext cx="12192000" cy="6865937"/>
            <a:chOff x="0" y="-2373"/>
            <a:chExt cx="12192000" cy="6867027"/>
          </a:xfrm>
        </p:grpSpPr>
        <p:sp>
          <p:nvSpPr>
            <p:cNvPr id="32" name="Google Shape;32;p49"/>
            <p:cNvSpPr/>
            <p:nvPr/>
          </p:nvSpPr>
          <p:spPr>
            <a:xfrm>
              <a:off x="0" y="0"/>
              <a:ext cx="12192000" cy="6858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9"/>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9"/>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9"/>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9"/>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9"/>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9"/>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49"/>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4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 name="Google Shape;41;p4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2" name="Google Shape;42;p49"/>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3" name="Google Shape;43;p4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 name="Google Shape;44;p4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49"/>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4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coursera.org/lecture/html-css-javascript-for-web-developers/lecture-18-part-2-styling-text-BMeu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a:buNone/>
            </a:pP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r>
              <a:rPr lang="en-US" sz="3600" b="1" i="1" u="none">
                <a:solidFill>
                  <a:srgbClr val="FF0000"/>
                </a:solidFill>
                <a:latin typeface="Times New Roman"/>
                <a:ea typeface="Times New Roman"/>
                <a:cs typeface="Times New Roman"/>
                <a:sym typeface="Times New Roman"/>
              </a:rPr>
              <a:t>Expectation Setting Overview </a:t>
            </a:r>
            <a:endParaRPr>
              <a:latin typeface="Times New Roman"/>
              <a:ea typeface="Times New Roman"/>
              <a:cs typeface="Times New Roman"/>
              <a:sym typeface="Times New Roman"/>
            </a:endParaRPr>
          </a:p>
        </p:txBody>
      </p:sp>
      <p:sp>
        <p:nvSpPr>
          <p:cNvPr id="65" name="Google Shape;65;p1"/>
          <p:cNvSpPr txBox="1"/>
          <p:nvPr/>
        </p:nvSpPr>
        <p:spPr>
          <a:xfrm>
            <a:off x="3938587" y="2409825"/>
            <a:ext cx="7748588" cy="3575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Subject</a:t>
            </a:r>
            <a:r>
              <a:rPr lang="en-US" sz="3200" b="1" i="0" u="none" strike="noStrike" cap="none">
                <a:solidFill>
                  <a:srgbClr val="FFFF00"/>
                </a:solidFill>
                <a:latin typeface="Times New Roman"/>
                <a:ea typeface="Times New Roman"/>
                <a:cs typeface="Times New Roman"/>
                <a:sym typeface="Times New Roman"/>
              </a:rPr>
              <a:t>: Full Stack Development</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Sem</a:t>
            </a:r>
            <a:r>
              <a:rPr lang="en-US" sz="3200" b="1" i="0" u="none" strike="noStrike" cap="none">
                <a:solidFill>
                  <a:srgbClr val="FF0000"/>
                </a:solidFill>
                <a:latin typeface="Times New Roman"/>
                <a:ea typeface="Times New Roman"/>
                <a:cs typeface="Times New Roman"/>
                <a:sym typeface="Times New Roman"/>
              </a:rPr>
              <a:t> </a:t>
            </a:r>
            <a:r>
              <a:rPr lang="en-US" sz="3200" b="1" i="0" u="none" strike="noStrike" cap="none">
                <a:solidFill>
                  <a:srgbClr val="FFFF00"/>
                </a:solidFill>
                <a:latin typeface="Times New Roman"/>
                <a:ea typeface="Times New Roman"/>
                <a:cs typeface="Times New Roman"/>
                <a:sym typeface="Times New Roman"/>
              </a:rPr>
              <a:t>: </a:t>
            </a:r>
            <a:r>
              <a:rPr lang="en-US" sz="3200" b="1">
                <a:solidFill>
                  <a:srgbClr val="FFFF00"/>
                </a:solidFill>
                <a:latin typeface="Times New Roman"/>
                <a:ea typeface="Times New Roman"/>
                <a:cs typeface="Times New Roman"/>
                <a:sym typeface="Times New Roman"/>
              </a:rPr>
              <a:t>6</a:t>
            </a:r>
            <a:r>
              <a:rPr lang="en-US" sz="3200" b="1" i="0" u="none" strike="noStrike" cap="none" baseline="30000">
                <a:solidFill>
                  <a:srgbClr val="FFFF00"/>
                </a:solidFill>
                <a:latin typeface="Times New Roman"/>
                <a:ea typeface="Times New Roman"/>
                <a:cs typeface="Times New Roman"/>
                <a:sym typeface="Times New Roman"/>
              </a:rPr>
              <a:t>th</a:t>
            </a:r>
            <a:r>
              <a:rPr lang="en-US" sz="3200" b="1" i="0" u="none" strike="noStrike" cap="none">
                <a:solidFill>
                  <a:srgbClr val="FFFF00"/>
                </a:solidFill>
                <a:latin typeface="Times New Roman"/>
                <a:ea typeface="Times New Roman"/>
                <a:cs typeface="Times New Roman"/>
                <a:sym typeface="Times New Roman"/>
              </a:rPr>
              <a:t> Sem</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Course Instructor</a:t>
            </a:r>
            <a:r>
              <a:rPr lang="en-US" sz="3200" b="1" i="0" u="none" strike="noStrike" cap="none">
                <a:solidFill>
                  <a:srgbClr val="FFFF00"/>
                </a:solidFill>
                <a:latin typeface="Times New Roman"/>
                <a:ea typeface="Times New Roman"/>
                <a:cs typeface="Times New Roman"/>
                <a:sym typeface="Times New Roman"/>
              </a:rPr>
              <a:t>:</a:t>
            </a:r>
            <a:r>
              <a:rPr lang="en-US" sz="2900" b="1" i="0" u="none" strike="noStrike" cap="none">
                <a:solidFill>
                  <a:srgbClr val="FFFF00"/>
                </a:solidFill>
                <a:latin typeface="Times New Roman"/>
                <a:ea typeface="Times New Roman"/>
                <a:cs typeface="Times New Roman"/>
                <a:sym typeface="Times New Roman"/>
              </a:rPr>
              <a:t> </a:t>
            </a:r>
            <a:r>
              <a:rPr lang="en-US" sz="2900">
                <a:solidFill>
                  <a:srgbClr val="FFFF00"/>
                </a:solidFill>
                <a:latin typeface="Times New Roman"/>
                <a:ea typeface="Times New Roman"/>
                <a:cs typeface="Times New Roman"/>
                <a:sym typeface="Times New Roman"/>
              </a:rPr>
              <a:t>Shilpa Mangesh Pande, Dr. Susheelamma, Dr. Kanika, Prof VIJYASHANTHI</a:t>
            </a:r>
            <a:r>
              <a:rPr lang="en-US" sz="2900" b="1" i="0" u="none" strike="noStrike" cap="none">
                <a:solidFill>
                  <a:srgbClr val="FFFF00"/>
                </a:solidFill>
                <a:latin typeface="Times New Roman"/>
                <a:ea typeface="Times New Roman"/>
                <a:cs typeface="Times New Roman"/>
                <a:sym typeface="Times New Roman"/>
              </a:rPr>
              <a:t> </a:t>
            </a:r>
            <a:endParaRPr sz="2900" b="0" i="0" u="none" strike="noStrike" cap="none">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0000"/>
              </a:buClr>
              <a:buSzPts val="2560"/>
              <a:buFont typeface="Noto Sans Symbols"/>
              <a:buNone/>
            </a:pPr>
            <a:endParaRPr sz="2900" b="1" i="0" u="none" strike="noStrike" cap="none">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0000"/>
              </a:buClr>
              <a:buSzPts val="1600"/>
              <a:buFont typeface="Noto Sans Symbols"/>
              <a:buNone/>
            </a:pPr>
            <a:endParaRPr sz="2000" b="1" i="0" u="none" strike="noStrike" cap="none">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FFFF00"/>
              </a:solidFill>
              <a:latin typeface="Times New Roman"/>
              <a:ea typeface="Times New Roman"/>
              <a:cs typeface="Times New Roman"/>
              <a:sym typeface="Times New Roman"/>
            </a:endParaRPr>
          </a:p>
        </p:txBody>
      </p:sp>
      <p:pic>
        <p:nvPicPr>
          <p:cNvPr id="2" name="image1.png">
            <a:extLst>
              <a:ext uri="{FF2B5EF4-FFF2-40B4-BE49-F238E27FC236}">
                <a16:creationId xmlns:a16="http://schemas.microsoft.com/office/drawing/2014/main" id="{A9EBD5A8-CBF4-3602-FEEE-1B16DA317EC0}"/>
              </a:ext>
            </a:extLst>
          </p:cNvPr>
          <p:cNvPicPr/>
          <p:nvPr/>
        </p:nvPicPr>
        <p:blipFill>
          <a:blip r:embed="rId3"/>
          <a:srcRect/>
          <a:stretch>
            <a:fillRect/>
          </a:stretch>
        </p:blipFill>
        <p:spPr>
          <a:xfrm>
            <a:off x="734112" y="663706"/>
            <a:ext cx="1820552" cy="1042546"/>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Course Outcomes</a:t>
            </a:r>
            <a:endParaRPr/>
          </a:p>
        </p:txBody>
      </p:sp>
      <p:sp>
        <p:nvSpPr>
          <p:cNvPr id="141" name="Google Shape;141;p32"/>
          <p:cNvSpPr txBox="1">
            <a:spLocks noGrp="1"/>
          </p:cNvSpPr>
          <p:nvPr>
            <p:ph type="body" idx="4294967295"/>
          </p:nvPr>
        </p:nvSpPr>
        <p:spPr>
          <a:xfrm>
            <a:off x="0" y="2354263"/>
            <a:ext cx="10961688"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42" name="Google Shape;142;p3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10</a:t>
            </a:fld>
            <a:endParaRPr sz="1400" b="0" i="0" u="none" strike="noStrike" cap="none">
              <a:solidFill>
                <a:srgbClr val="000000"/>
              </a:solidFill>
              <a:latin typeface="Times New Roman"/>
              <a:ea typeface="Times New Roman"/>
              <a:cs typeface="Times New Roman"/>
              <a:sym typeface="Times New Roman"/>
            </a:endParaRPr>
          </a:p>
        </p:txBody>
      </p:sp>
      <p:pic>
        <p:nvPicPr>
          <p:cNvPr id="143" name="Google Shape;143;p32"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graphicFrame>
        <p:nvGraphicFramePr>
          <p:cNvPr id="144" name="Google Shape;144;p32"/>
          <p:cNvGraphicFramePr/>
          <p:nvPr/>
        </p:nvGraphicFramePr>
        <p:xfrm>
          <a:off x="1154242" y="2878112"/>
          <a:ext cx="10178325" cy="2945600"/>
        </p:xfrm>
        <a:graphic>
          <a:graphicData uri="http://schemas.openxmlformats.org/drawingml/2006/table">
            <a:tbl>
              <a:tblPr>
                <a:noFill/>
                <a:tableStyleId>{8621D43D-1F9C-42E4-BA23-A1F581E899E2}</a:tableStyleId>
              </a:tblPr>
              <a:tblGrid>
                <a:gridCol w="10178325">
                  <a:extLst>
                    <a:ext uri="{9D8B030D-6E8A-4147-A177-3AD203B41FA5}">
                      <a16:colId xmlns:a16="http://schemas.microsoft.com/office/drawing/2014/main" val="20000"/>
                    </a:ext>
                  </a:extLst>
                </a:gridCol>
              </a:tblGrid>
              <a:tr h="2945600">
                <a:tc>
                  <a:txBody>
                    <a:bodyPr/>
                    <a:lstStyle/>
                    <a:p>
                      <a:pPr marL="0" lvl="0" indent="0" algn="l" rtl="0">
                        <a:spcBef>
                          <a:spcPts val="15"/>
                        </a:spcBef>
                        <a:spcAft>
                          <a:spcPts val="0"/>
                        </a:spcAft>
                        <a:buClr>
                          <a:schemeClr val="dk1"/>
                        </a:buClr>
                        <a:buSzPts val="1100"/>
                        <a:buFont typeface="Arial"/>
                        <a:buNone/>
                      </a:pPr>
                      <a:r>
                        <a:rPr lang="en-US" sz="2600">
                          <a:latin typeface="Times New Roman"/>
                          <a:ea typeface="Times New Roman"/>
                          <a:cs typeface="Times New Roman"/>
                          <a:sym typeface="Times New Roman"/>
                        </a:rPr>
                        <a:t>  1. Apply Javascript to build dynamic and interactive Web projects .</a:t>
                      </a:r>
                      <a:endParaRPr sz="2600">
                        <a:latin typeface="Times New Roman"/>
                        <a:ea typeface="Times New Roman"/>
                        <a:cs typeface="Times New Roman"/>
                        <a:sym typeface="Times New Roman"/>
                      </a:endParaRPr>
                    </a:p>
                    <a:p>
                      <a:pPr marL="0" lvl="0" indent="0" algn="l" rtl="0">
                        <a:spcBef>
                          <a:spcPts val="15"/>
                        </a:spcBef>
                        <a:spcAft>
                          <a:spcPts val="0"/>
                        </a:spcAft>
                        <a:buClr>
                          <a:schemeClr val="dk1"/>
                        </a:buClr>
                        <a:buSzPts val="1100"/>
                        <a:buFont typeface="Arial"/>
                        <a:buNone/>
                      </a:pPr>
                      <a:r>
                        <a:rPr lang="en-US" sz="2600">
                          <a:latin typeface="Times New Roman"/>
                          <a:ea typeface="Times New Roman"/>
                          <a:cs typeface="Times New Roman"/>
                          <a:sym typeface="Times New Roman"/>
                        </a:rPr>
                        <a:t>    2. Implement user interface components for JavaScript-based Web using React.JS</a:t>
                      </a:r>
                      <a:endParaRPr sz="2600">
                        <a:latin typeface="Times New Roman"/>
                        <a:ea typeface="Times New Roman"/>
                        <a:cs typeface="Times New Roman"/>
                        <a:sym typeface="Times New Roman"/>
                      </a:endParaRPr>
                    </a:p>
                    <a:p>
                      <a:pPr marL="0" lvl="0" indent="0" algn="l" rtl="0">
                        <a:spcBef>
                          <a:spcPts val="15"/>
                        </a:spcBef>
                        <a:spcAft>
                          <a:spcPts val="0"/>
                        </a:spcAft>
                        <a:buClr>
                          <a:schemeClr val="dk1"/>
                        </a:buClr>
                        <a:buSzPts val="1100"/>
                        <a:buFont typeface="Arial"/>
                        <a:buNone/>
                      </a:pPr>
                      <a:r>
                        <a:rPr lang="en-US" sz="2600">
                          <a:latin typeface="Times New Roman"/>
                          <a:ea typeface="Times New Roman"/>
                          <a:cs typeface="Times New Roman"/>
                          <a:sym typeface="Times New Roman"/>
                        </a:rPr>
                        <a:t>    3. Apply Express/Node to build web applications on the server side.</a:t>
                      </a:r>
                      <a:endParaRPr sz="2600">
                        <a:latin typeface="Times New Roman"/>
                        <a:ea typeface="Times New Roman"/>
                        <a:cs typeface="Times New Roman"/>
                        <a:sym typeface="Times New Roman"/>
                      </a:endParaRPr>
                    </a:p>
                    <a:p>
                      <a:pPr marL="0" lvl="0" indent="0" algn="l" rtl="0">
                        <a:spcBef>
                          <a:spcPts val="15"/>
                        </a:spcBef>
                        <a:spcAft>
                          <a:spcPts val="0"/>
                        </a:spcAft>
                        <a:buClr>
                          <a:schemeClr val="dk1"/>
                        </a:buClr>
                        <a:buSzPts val="1100"/>
                        <a:buFont typeface="Arial"/>
                        <a:buNone/>
                      </a:pPr>
                      <a:r>
                        <a:rPr lang="en-US" sz="2600">
                          <a:latin typeface="Times New Roman"/>
                          <a:ea typeface="Times New Roman"/>
                          <a:cs typeface="Times New Roman"/>
                          <a:sym typeface="Times New Roman"/>
                        </a:rPr>
                        <a:t>    4. Develop data model in an open source nosql database.</a:t>
                      </a:r>
                      <a:endParaRPr sz="2600">
                        <a:latin typeface="Times New Roman"/>
                        <a:ea typeface="Times New Roman"/>
                        <a:cs typeface="Times New Roman"/>
                        <a:sym typeface="Times New Roman"/>
                      </a:endParaRPr>
                    </a:p>
                    <a:p>
                      <a:pPr marL="0" lvl="0" indent="0" algn="l" rtl="0">
                        <a:spcBef>
                          <a:spcPts val="15"/>
                        </a:spcBef>
                        <a:spcAft>
                          <a:spcPts val="0"/>
                        </a:spcAft>
                        <a:buClr>
                          <a:schemeClr val="dk1"/>
                        </a:buClr>
                        <a:buSzPts val="1100"/>
                        <a:buFont typeface="Arial"/>
                        <a:buNone/>
                      </a:pPr>
                      <a:r>
                        <a:rPr lang="en-US" sz="2600">
                          <a:latin typeface="Times New Roman"/>
                          <a:ea typeface="Times New Roman"/>
                          <a:cs typeface="Times New Roman"/>
                          <a:sym typeface="Times New Roman"/>
                        </a:rPr>
                        <a:t>    5. Demonstrate modularization and packing of the front-end modules </a:t>
                      </a:r>
                      <a:r>
                        <a:rPr lang="en-US" sz="1200">
                          <a:latin typeface="Times New Roman"/>
                          <a:ea typeface="Times New Roman"/>
                          <a:cs typeface="Times New Roman"/>
                          <a:sym typeface="Times New Roman"/>
                        </a:rPr>
                        <a:t>.</a:t>
                      </a:r>
                      <a:endParaRPr sz="2800"/>
                    </a:p>
                  </a:txBody>
                  <a:tcPr marL="68575" marR="68575" marT="0" marB="0" anchor="b"/>
                </a:tc>
                <a:extLst>
                  <a:ext uri="{0D108BD9-81ED-4DB2-BD59-A6C34878D82A}">
                    <a16:rowId xmlns:a16="http://schemas.microsoft.com/office/drawing/2014/main" val="10000"/>
                  </a:ext>
                </a:extLst>
              </a:tr>
            </a:tbl>
          </a:graphicData>
        </a:graphic>
      </p:graphicFrame>
      <p:pic>
        <p:nvPicPr>
          <p:cNvPr id="2" name="image1.png">
            <a:extLst>
              <a:ext uri="{FF2B5EF4-FFF2-40B4-BE49-F238E27FC236}">
                <a16:creationId xmlns:a16="http://schemas.microsoft.com/office/drawing/2014/main" id="{A8356E4F-D73B-BF2C-E3C7-4B9102518D37}"/>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chemeClr val="lt2"/>
                </a:solidFill>
                <a:latin typeface="Times New Roman"/>
                <a:ea typeface="Times New Roman"/>
                <a:cs typeface="Times New Roman"/>
                <a:sym typeface="Times New Roman"/>
              </a:rPr>
              <a:t>CO-PO mapping</a:t>
            </a:r>
            <a:endParaRPr>
              <a:latin typeface="Times New Roman"/>
              <a:ea typeface="Times New Roman"/>
              <a:cs typeface="Times New Roman"/>
              <a:sym typeface="Times New Roman"/>
            </a:endParaRPr>
          </a:p>
        </p:txBody>
      </p:sp>
      <p:sp>
        <p:nvSpPr>
          <p:cNvPr id="150" name="Google Shape;150;p3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11</a:t>
            </a:fld>
            <a:endParaRPr sz="1400" b="0" i="0" u="none" strike="noStrike" cap="none">
              <a:solidFill>
                <a:srgbClr val="000000"/>
              </a:solidFill>
              <a:latin typeface="Times New Roman"/>
              <a:ea typeface="Times New Roman"/>
              <a:cs typeface="Times New Roman"/>
              <a:sym typeface="Times New Roman"/>
            </a:endParaRPr>
          </a:p>
        </p:txBody>
      </p:sp>
      <p:pic>
        <p:nvPicPr>
          <p:cNvPr id="151" name="Google Shape;151;p33"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52" name="Google Shape;152;p33"/>
          <p:cNvPicPr preferRelativeResize="0"/>
          <p:nvPr/>
        </p:nvPicPr>
        <p:blipFill>
          <a:blip r:embed="rId4">
            <a:alphaModFix/>
          </a:blip>
          <a:stretch>
            <a:fillRect/>
          </a:stretch>
        </p:blipFill>
        <p:spPr>
          <a:xfrm>
            <a:off x="250225" y="2222950"/>
            <a:ext cx="11731100" cy="4503575"/>
          </a:xfrm>
          <a:prstGeom prst="rect">
            <a:avLst/>
          </a:prstGeom>
          <a:noFill/>
          <a:ln>
            <a:noFill/>
          </a:ln>
        </p:spPr>
      </p:pic>
      <p:pic>
        <p:nvPicPr>
          <p:cNvPr id="2" name="image1.png">
            <a:extLst>
              <a:ext uri="{FF2B5EF4-FFF2-40B4-BE49-F238E27FC236}">
                <a16:creationId xmlns:a16="http://schemas.microsoft.com/office/drawing/2014/main" id="{0C9CE2C9-BA4B-F892-BEE1-3C2FFF154A7D}"/>
              </a:ext>
            </a:extLst>
          </p:cNvPr>
          <p:cNvPicPr/>
          <p:nvPr/>
        </p:nvPicPr>
        <p:blipFill>
          <a:blip r:embed="rId5"/>
          <a:srcRect/>
          <a:stretch>
            <a:fillRect/>
          </a:stretch>
        </p:blipFill>
        <p:spPr>
          <a:xfrm>
            <a:off x="734112" y="663706"/>
            <a:ext cx="1820552" cy="1042546"/>
          </a:xfrm>
          <a:prstGeom prst="rect">
            <a:avLst/>
          </a:prstGeo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chemeClr val="lt2"/>
                </a:solidFill>
                <a:latin typeface="Times New Roman"/>
                <a:ea typeface="Times New Roman"/>
                <a:cs typeface="Times New Roman"/>
                <a:sym typeface="Times New Roman"/>
              </a:rPr>
              <a:t>Quiz on Cos/expectation setting</a:t>
            </a:r>
            <a:endParaRPr>
              <a:latin typeface="Times New Roman"/>
              <a:ea typeface="Times New Roman"/>
              <a:cs typeface="Times New Roman"/>
              <a:sym typeface="Times New Roman"/>
            </a:endParaRPr>
          </a:p>
        </p:txBody>
      </p:sp>
      <p:sp>
        <p:nvSpPr>
          <p:cNvPr id="158" name="Google Shape;158;p34"/>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2400"/>
              <a:buFont typeface="Noto Sans Symbols"/>
              <a:buNone/>
            </a:pPr>
            <a:endParaRPr sz="1600" b="0" i="0" u="none">
              <a:solidFill>
                <a:srgbClr val="404040"/>
              </a:solidFill>
              <a:latin typeface="Times New Roman"/>
              <a:ea typeface="Times New Roman"/>
              <a:cs typeface="Times New Roman"/>
              <a:sym typeface="Times New Roman"/>
            </a:endParaRPr>
          </a:p>
          <a:p>
            <a:pPr marL="0" lvl="0" indent="-26670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different frontend technologies you worked on?</a:t>
            </a:r>
            <a:endParaRPr/>
          </a:p>
          <a:p>
            <a:pPr marL="0" lvl="0" indent="-26670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Have you heard about API’s?</a:t>
            </a:r>
            <a:endParaRPr/>
          </a:p>
          <a:p>
            <a:pPr marL="0" lvl="0" indent="-26670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the stages in software development life cycle?</a:t>
            </a:r>
            <a:endParaRPr/>
          </a:p>
          <a:p>
            <a:pPr marL="0" lvl="0" indent="0" algn="l" rtl="0">
              <a:lnSpc>
                <a:spcPct val="100000"/>
              </a:lnSpc>
              <a:spcBef>
                <a:spcPts val="1000"/>
              </a:spcBef>
              <a:spcAft>
                <a:spcPts val="0"/>
              </a:spcAft>
              <a:buSzPts val="7680"/>
              <a:buNone/>
            </a:pPr>
            <a:endParaRPr b="1">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59" name="Google Shape;159;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12</a:t>
            </a:fld>
            <a:endParaRPr sz="1400" b="0" i="0" u="none" strike="noStrike" cap="none">
              <a:solidFill>
                <a:srgbClr val="000000"/>
              </a:solidFill>
              <a:latin typeface="Times New Roman"/>
              <a:ea typeface="Times New Roman"/>
              <a:cs typeface="Times New Roman"/>
              <a:sym typeface="Times New Roman"/>
            </a:endParaRPr>
          </a:p>
        </p:txBody>
      </p:sp>
      <p:pic>
        <p:nvPicPr>
          <p:cNvPr id="160" name="Google Shape;160;p3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2" name="image1.png">
            <a:extLst>
              <a:ext uri="{FF2B5EF4-FFF2-40B4-BE49-F238E27FC236}">
                <a16:creationId xmlns:a16="http://schemas.microsoft.com/office/drawing/2014/main" id="{FEFD805F-9B23-384E-7A4C-F585CD597A52}"/>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6"/>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Text books and Reference books</a:t>
            </a:r>
            <a:endParaRPr>
              <a:latin typeface="Times New Roman"/>
              <a:ea typeface="Times New Roman"/>
              <a:cs typeface="Times New Roman"/>
              <a:sym typeface="Times New Roman"/>
            </a:endParaRPr>
          </a:p>
        </p:txBody>
      </p:sp>
      <p:sp>
        <p:nvSpPr>
          <p:cNvPr id="166" name="Google Shape;166;p36"/>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67" name="Google Shape;167;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13</a:t>
            </a:fld>
            <a:endParaRPr sz="1400" b="0" i="0" u="none" strike="noStrike" cap="none">
              <a:solidFill>
                <a:srgbClr val="000000"/>
              </a:solidFill>
              <a:latin typeface="Times New Roman"/>
              <a:ea typeface="Times New Roman"/>
              <a:cs typeface="Times New Roman"/>
              <a:sym typeface="Times New Roman"/>
            </a:endParaRPr>
          </a:p>
        </p:txBody>
      </p:sp>
      <p:pic>
        <p:nvPicPr>
          <p:cNvPr id="168" name="Google Shape;168;p36"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69" name="Google Shape;169;p36"/>
          <p:cNvSpPr/>
          <p:nvPr/>
        </p:nvSpPr>
        <p:spPr>
          <a:xfrm>
            <a:off x="899410" y="2233534"/>
            <a:ext cx="10448144"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Text Books</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78740" lvl="0" indent="0" algn="l" rtl="0">
              <a:spcBef>
                <a:spcPts val="0"/>
              </a:spcBef>
              <a:spcAft>
                <a:spcPts val="0"/>
              </a:spcAft>
              <a:buNone/>
            </a:pPr>
            <a:r>
              <a:rPr lang="en-US" sz="1200">
                <a:latin typeface="Times New Roman"/>
                <a:ea typeface="Times New Roman"/>
                <a:cs typeface="Times New Roman"/>
                <a:sym typeface="Times New Roman"/>
              </a:rPr>
              <a:t>1</a:t>
            </a:r>
            <a:r>
              <a:rPr lang="en-US" sz="3100">
                <a:latin typeface="Times New Roman"/>
                <a:ea typeface="Times New Roman"/>
                <a:cs typeface="Times New Roman"/>
                <a:sym typeface="Times New Roman"/>
              </a:rPr>
              <a:t>. Jon Duckett, "JavaScript &amp; jQuery: Interactive Front-End Web Development", Wiley, 2014.</a:t>
            </a:r>
            <a:endParaRPr sz="3100">
              <a:latin typeface="Times New Roman"/>
              <a:ea typeface="Times New Roman"/>
              <a:cs typeface="Times New Roman"/>
              <a:sym typeface="Times New Roman"/>
            </a:endParaRPr>
          </a:p>
          <a:p>
            <a:pPr marL="78740" lvl="0" indent="0" algn="l" rtl="0">
              <a:spcBef>
                <a:spcPts val="0"/>
              </a:spcBef>
              <a:spcAft>
                <a:spcPts val="0"/>
              </a:spcAft>
              <a:buNone/>
            </a:pPr>
            <a:endParaRPr sz="3100">
              <a:latin typeface="Times New Roman"/>
              <a:ea typeface="Times New Roman"/>
              <a:cs typeface="Times New Roman"/>
              <a:sym typeface="Times New Roman"/>
            </a:endParaRPr>
          </a:p>
          <a:p>
            <a:pPr marL="78740" lvl="0" indent="0" algn="l" rtl="0">
              <a:spcBef>
                <a:spcPts val="0"/>
              </a:spcBef>
              <a:spcAft>
                <a:spcPts val="0"/>
              </a:spcAft>
              <a:buNone/>
            </a:pPr>
            <a:r>
              <a:rPr lang="en-US" sz="3100">
                <a:latin typeface="Times New Roman"/>
                <a:ea typeface="Times New Roman"/>
                <a:cs typeface="Times New Roman"/>
                <a:sym typeface="Times New Roman"/>
              </a:rPr>
              <a:t>2. Vasan Subramanian, Pro MERN Stack: Full Stack Web App Development with Mongo, Express, React, and Node. Apress, 2019.</a:t>
            </a:r>
            <a:endParaRPr sz="310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p:txBody>
      </p:sp>
      <p:pic>
        <p:nvPicPr>
          <p:cNvPr id="2" name="image1.png">
            <a:extLst>
              <a:ext uri="{FF2B5EF4-FFF2-40B4-BE49-F238E27FC236}">
                <a16:creationId xmlns:a16="http://schemas.microsoft.com/office/drawing/2014/main" id="{333081E0-E142-F7E2-56A7-A6CE934E0FDC}"/>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Overview of Lesson Plan</a:t>
            </a:r>
            <a:endParaRPr>
              <a:latin typeface="Times New Roman"/>
              <a:ea typeface="Times New Roman"/>
              <a:cs typeface="Times New Roman"/>
              <a:sym typeface="Times New Roman"/>
            </a:endParaRPr>
          </a:p>
        </p:txBody>
      </p:sp>
      <p:sp>
        <p:nvSpPr>
          <p:cNvPr id="175" name="Google Shape;175;p37"/>
          <p:cNvSpPr txBox="1">
            <a:spLocks noGrp="1"/>
          </p:cNvSpPr>
          <p:nvPr>
            <p:ph type="body" idx="1"/>
          </p:nvPr>
        </p:nvSpPr>
        <p:spPr>
          <a:xfrm>
            <a:off x="471487" y="2354262"/>
            <a:ext cx="11425238" cy="40846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560"/>
              <a:buNone/>
            </a:pPr>
            <a:r>
              <a:rPr lang="en-US" sz="2700" b="1">
                <a:solidFill>
                  <a:schemeClr val="dk1"/>
                </a:solidFill>
                <a:latin typeface="Times New Roman"/>
                <a:ea typeface="Times New Roman"/>
                <a:cs typeface="Times New Roman"/>
                <a:sym typeface="Times New Roman"/>
              </a:rPr>
              <a:t>Module-1 : </a:t>
            </a:r>
            <a:r>
              <a:rPr lang="en-US" sz="2300" b="1">
                <a:solidFill>
                  <a:schemeClr val="dk1"/>
                </a:solidFill>
                <a:latin typeface="Times New Roman"/>
                <a:ea typeface="Times New Roman"/>
                <a:cs typeface="Times New Roman"/>
                <a:sym typeface="Times New Roman"/>
              </a:rPr>
              <a:t>Basic JavaScript Instructions, Statements, Comments, Variables, Data Types, Arrays, Strings, Functions, Methods &amp; Objects, Decisions &amp; Loops.</a:t>
            </a:r>
            <a:endParaRPr sz="2300" b="1">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ts val="2560"/>
              <a:buNone/>
            </a:pPr>
            <a:r>
              <a:rPr lang="en-US" sz="2700" b="1">
                <a:solidFill>
                  <a:schemeClr val="dk1"/>
                </a:solidFill>
                <a:latin typeface="Times New Roman"/>
                <a:ea typeface="Times New Roman"/>
                <a:cs typeface="Times New Roman"/>
                <a:sym typeface="Times New Roman"/>
              </a:rPr>
              <a:t>Module-2 : </a:t>
            </a:r>
            <a:r>
              <a:rPr lang="en-US" sz="2300" b="1">
                <a:solidFill>
                  <a:schemeClr val="dk1"/>
                </a:solidFill>
                <a:latin typeface="Times New Roman"/>
                <a:ea typeface="Times New Roman"/>
                <a:cs typeface="Times New Roman"/>
                <a:sym typeface="Times New Roman"/>
              </a:rPr>
              <a:t>Document Object Model: DOM Manipulation, Selecting Elements, Working with DOM Nodes, Updating Element Content &amp; Attributes, Events, Different Types of Events, How to Bind an Event to an Element, Event Delegation, Event Listeners.</a:t>
            </a:r>
            <a:endParaRPr sz="2300" b="1">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ts val="2560"/>
              <a:buNone/>
            </a:pPr>
            <a:r>
              <a:rPr lang="en-US" sz="2700" b="1">
                <a:solidFill>
                  <a:schemeClr val="dk1"/>
                </a:solidFill>
                <a:latin typeface="Times New Roman"/>
                <a:ea typeface="Times New Roman"/>
                <a:cs typeface="Times New Roman"/>
                <a:sym typeface="Times New Roman"/>
              </a:rPr>
              <a:t>Module-3 : </a:t>
            </a:r>
            <a:r>
              <a:rPr lang="en-US" sz="2300" b="1">
                <a:solidFill>
                  <a:schemeClr val="dk1"/>
                </a:solidFill>
                <a:latin typeface="Times New Roman"/>
                <a:ea typeface="Times New Roman"/>
                <a:cs typeface="Times New Roman"/>
                <a:sym typeface="Times New Roman"/>
              </a:rPr>
              <a:t>Form enhancement and validation. Introduction to MERN: MERN components, Server less Hello world. React Components: Issue Tracker, React Classes, Composing Components, Passing Data Using Properties, Passing Data Using Children, Dynamic Composition.</a:t>
            </a:r>
            <a:endParaRPr sz="3700" b="0" i="0" u="none">
              <a:solidFill>
                <a:schemeClr val="dk1"/>
              </a:solidFill>
              <a:latin typeface="Times New Roman"/>
              <a:ea typeface="Times New Roman"/>
              <a:cs typeface="Times New Roman"/>
              <a:sym typeface="Times New Roman"/>
            </a:endParaRPr>
          </a:p>
        </p:txBody>
      </p:sp>
      <p:sp>
        <p:nvSpPr>
          <p:cNvPr id="176" name="Google Shape;176;p3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14</a:t>
            </a:fld>
            <a:endParaRPr sz="1400" b="0" i="0" u="none" strike="noStrike" cap="none">
              <a:solidFill>
                <a:srgbClr val="000000"/>
              </a:solidFill>
              <a:latin typeface="Times New Roman"/>
              <a:ea typeface="Times New Roman"/>
              <a:cs typeface="Times New Roman"/>
              <a:sym typeface="Times New Roman"/>
            </a:endParaRPr>
          </a:p>
        </p:txBody>
      </p:sp>
      <p:pic>
        <p:nvPicPr>
          <p:cNvPr id="177" name="Google Shape;177;p37"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2" name="image1.png">
            <a:extLst>
              <a:ext uri="{FF2B5EF4-FFF2-40B4-BE49-F238E27FC236}">
                <a16:creationId xmlns:a16="http://schemas.microsoft.com/office/drawing/2014/main" id="{04B0BE89-C0A4-31DA-0B93-B6750D3EED75}"/>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30543b8980_1_6"/>
          <p:cNvSpPr txBox="1">
            <a:spLocks noGrp="1"/>
          </p:cNvSpPr>
          <p:nvPr>
            <p:ph type="title"/>
          </p:nvPr>
        </p:nvSpPr>
        <p:spPr>
          <a:xfrm>
            <a:off x="1504950" y="906462"/>
            <a:ext cx="9928200"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Overview of Lesson Plan</a:t>
            </a:r>
            <a:endParaRPr>
              <a:latin typeface="Times New Roman"/>
              <a:ea typeface="Times New Roman"/>
              <a:cs typeface="Times New Roman"/>
              <a:sym typeface="Times New Roman"/>
            </a:endParaRPr>
          </a:p>
        </p:txBody>
      </p:sp>
      <p:sp>
        <p:nvSpPr>
          <p:cNvPr id="183" name="Google Shape;183;g330543b8980_1_6"/>
          <p:cNvSpPr txBox="1">
            <a:spLocks noGrp="1"/>
          </p:cNvSpPr>
          <p:nvPr>
            <p:ph type="body" idx="1"/>
          </p:nvPr>
        </p:nvSpPr>
        <p:spPr>
          <a:xfrm>
            <a:off x="471487" y="2354262"/>
            <a:ext cx="11425200" cy="408450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SzPts val="2560"/>
              <a:buNone/>
            </a:pPr>
            <a:r>
              <a:rPr lang="en-US" sz="2100" b="1">
                <a:solidFill>
                  <a:schemeClr val="dk1"/>
                </a:solidFill>
                <a:latin typeface="Times New Roman"/>
                <a:ea typeface="Times New Roman"/>
                <a:cs typeface="Times New Roman"/>
                <a:sym typeface="Times New Roman"/>
              </a:rPr>
              <a:t>Module-4 :React State: Initial State, Async State Initialization, Updating State, Lifting State Up, Event Handling, Stateless Components, Designing Components, State vs. Props, Component Hierarchy, Communication, Stateless Components. Express, REST API, GraphQL, Field Specification, Graph Based, Single Endpoint, Strongly Typed, Introspection, Libraries, The About API GraphQL Schema File, The List API, List API Integration, Custom Scalar types, The Create API, Create API Integration, Query Variables, Input Validations, Displaying Errors.</a:t>
            </a:r>
            <a:endParaRPr sz="2100" b="1">
              <a:solidFill>
                <a:schemeClr val="dk1"/>
              </a:solidFill>
              <a:latin typeface="Times New Roman"/>
              <a:ea typeface="Times New Roman"/>
              <a:cs typeface="Times New Roman"/>
              <a:sym typeface="Times New Roman"/>
            </a:endParaRPr>
          </a:p>
          <a:p>
            <a:pPr marL="0" lvl="0" indent="0" algn="just" rtl="0">
              <a:spcBef>
                <a:spcPts val="1000"/>
              </a:spcBef>
              <a:spcAft>
                <a:spcPts val="0"/>
              </a:spcAft>
              <a:buSzPts val="2560"/>
              <a:buNone/>
            </a:pPr>
            <a:r>
              <a:rPr lang="en-US" sz="2100" b="1">
                <a:solidFill>
                  <a:schemeClr val="dk1"/>
                </a:solidFill>
                <a:latin typeface="Times New Roman"/>
                <a:ea typeface="Times New Roman"/>
                <a:cs typeface="Times New Roman"/>
                <a:sym typeface="Times New Roman"/>
              </a:rPr>
              <a:t>Module-5 :MongoDB: Basics, Documents, Collections, Databases, Query Language, Installation, The Mongo Shell, MongoDB CRUD Operations, Create, Read, Projection, Update, Delete, Aggregate, MongoDB Node.js Driver, Schema Initialization, Reading from MongoDB, Writing to MongoDB. Modularization and Webpack ,Back-End Modules Front-End Modules and Webpack Transform and Bundle, Libraries Bundle ,Hot Module Replacement, Debugging DefinePlugin: Build Configuration, Production Optimization</a:t>
            </a:r>
            <a:r>
              <a:rPr lang="en-US" sz="2200" b="1">
                <a:solidFill>
                  <a:schemeClr val="dk1"/>
                </a:solidFill>
                <a:latin typeface="Times New Roman"/>
                <a:ea typeface="Times New Roman"/>
                <a:cs typeface="Times New Roman"/>
                <a:sym typeface="Times New Roman"/>
              </a:rPr>
              <a:t>.</a:t>
            </a:r>
            <a:endParaRPr sz="2200" b="1">
              <a:solidFill>
                <a:schemeClr val="dk1"/>
              </a:solidFill>
              <a:latin typeface="Times New Roman"/>
              <a:ea typeface="Times New Roman"/>
              <a:cs typeface="Times New Roman"/>
              <a:sym typeface="Times New Roman"/>
            </a:endParaRPr>
          </a:p>
          <a:p>
            <a:pPr marL="0" lvl="0" indent="0" algn="l" rtl="0">
              <a:spcBef>
                <a:spcPts val="1000"/>
              </a:spcBef>
              <a:spcAft>
                <a:spcPts val="0"/>
              </a:spcAft>
              <a:buClr>
                <a:schemeClr val="dk1"/>
              </a:buClr>
              <a:buSzPts val="2560"/>
              <a:buFont typeface="Arial"/>
              <a:buNone/>
            </a:pPr>
            <a:endParaRPr sz="22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22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22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23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18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2300" b="1">
              <a:solidFill>
                <a:schemeClr val="dk1"/>
              </a:solidFill>
              <a:latin typeface="Times New Roman"/>
              <a:ea typeface="Times New Roman"/>
              <a:cs typeface="Times New Roman"/>
              <a:sym typeface="Times New Roman"/>
            </a:endParaRPr>
          </a:p>
          <a:p>
            <a:pPr marL="0" lvl="0" indent="0" algn="l" rtl="0">
              <a:spcBef>
                <a:spcPts val="1000"/>
              </a:spcBef>
              <a:spcAft>
                <a:spcPts val="0"/>
              </a:spcAft>
              <a:buSzPts val="2560"/>
              <a:buNone/>
            </a:pPr>
            <a:endParaRPr sz="2300" b="1">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b="0" i="0" u="none">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b="0" i="0" u="none">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b="0" i="0" u="none">
              <a:solidFill>
                <a:schemeClr val="dk1"/>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b="0" i="0" u="none">
              <a:solidFill>
                <a:schemeClr val="dk1"/>
              </a:solidFill>
              <a:latin typeface="Times New Roman"/>
              <a:ea typeface="Times New Roman"/>
              <a:cs typeface="Times New Roman"/>
              <a:sym typeface="Times New Roman"/>
            </a:endParaRPr>
          </a:p>
        </p:txBody>
      </p:sp>
      <p:sp>
        <p:nvSpPr>
          <p:cNvPr id="184" name="Google Shape;184;g330543b8980_1_6"/>
          <p:cNvSpPr txBox="1"/>
          <p:nvPr/>
        </p:nvSpPr>
        <p:spPr>
          <a:xfrm>
            <a:off x="10352087" y="295275"/>
            <a:ext cx="838200" cy="768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15</a:t>
            </a:fld>
            <a:endParaRPr sz="1400" b="0" i="0" u="none" strike="noStrike" cap="none">
              <a:solidFill>
                <a:srgbClr val="000000"/>
              </a:solidFill>
              <a:latin typeface="Times New Roman"/>
              <a:ea typeface="Times New Roman"/>
              <a:cs typeface="Times New Roman"/>
              <a:sym typeface="Times New Roman"/>
            </a:endParaRPr>
          </a:p>
        </p:txBody>
      </p:sp>
      <p:pic>
        <p:nvPicPr>
          <p:cNvPr id="185" name="Google Shape;185;g330543b8980_1_6" descr="C:\Users\Mahesh Kumar Jha\Downloads\CMRIT NEW LOGO-01.png"/>
          <p:cNvPicPr preferRelativeResize="0"/>
          <p:nvPr/>
        </p:nvPicPr>
        <p:blipFill rotWithShape="1">
          <a:blip r:embed="rId3">
            <a:alphaModFix/>
          </a:blip>
          <a:srcRect l="10239" t="16170" r="4217"/>
          <a:stretch/>
        </p:blipFill>
        <p:spPr>
          <a:xfrm>
            <a:off x="530225" y="606425"/>
            <a:ext cx="1744662" cy="1222375"/>
          </a:xfrm>
          <a:prstGeom prst="rect">
            <a:avLst/>
          </a:prstGeom>
          <a:noFill/>
          <a:ln>
            <a:noFill/>
          </a:ln>
        </p:spPr>
      </p:pic>
      <p:pic>
        <p:nvPicPr>
          <p:cNvPr id="2" name="image1.png">
            <a:extLst>
              <a:ext uri="{FF2B5EF4-FFF2-40B4-BE49-F238E27FC236}">
                <a16:creationId xmlns:a16="http://schemas.microsoft.com/office/drawing/2014/main" id="{B81516C7-D1AD-D25C-F464-9B296C66F26C}"/>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9"/>
          <p:cNvSpPr txBox="1">
            <a:spLocks noGrp="1"/>
          </p:cNvSpPr>
          <p:nvPr>
            <p:ph type="title"/>
          </p:nvPr>
        </p:nvSpPr>
        <p:spPr>
          <a:xfrm>
            <a:off x="1155700" y="973137"/>
            <a:ext cx="8496520" cy="2363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Times New Roman"/>
              <a:buNone/>
            </a:pPr>
            <a:br>
              <a:rPr lang="en-US" sz="3600" b="0" i="0" u="none">
                <a:solidFill>
                  <a:schemeClr val="lt2"/>
                </a:solidFill>
                <a:latin typeface="Times New Roman"/>
                <a:ea typeface="Times New Roman"/>
                <a:cs typeface="Times New Roman"/>
                <a:sym typeface="Times New Roman"/>
              </a:rPr>
            </a:br>
            <a:r>
              <a:rPr lang="en-US" b="1">
                <a:latin typeface="Times New Roman"/>
                <a:ea typeface="Times New Roman"/>
                <a:cs typeface="Times New Roman"/>
                <a:sym typeface="Times New Roman"/>
              </a:rPr>
              <a:t>Assessment Plan</a:t>
            </a:r>
            <a:endParaRPr>
              <a:latin typeface="Times New Roman"/>
              <a:ea typeface="Times New Roman"/>
              <a:cs typeface="Times New Roman"/>
              <a:sym typeface="Times New Roman"/>
            </a:endParaRPr>
          </a:p>
        </p:txBody>
      </p:sp>
      <p:sp>
        <p:nvSpPr>
          <p:cNvPr id="191" name="Google Shape;191;p59"/>
          <p:cNvSpPr txBox="1">
            <a:spLocks noGrp="1"/>
          </p:cNvSpPr>
          <p:nvPr>
            <p:ph type="body" idx="1"/>
          </p:nvPr>
        </p:nvSpPr>
        <p:spPr>
          <a:xfrm>
            <a:off x="419100" y="2108200"/>
            <a:ext cx="11614015" cy="4749800"/>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Total number of assignments  = 02</a:t>
            </a:r>
            <a:endParaRPr sz="1800">
              <a:solidFill>
                <a:schemeClr val="dk1"/>
              </a:solidFill>
              <a:latin typeface="Times New Roman"/>
              <a:ea typeface="Times New Roman"/>
              <a:cs typeface="Times New Roman"/>
              <a:sym typeface="Times New Roman"/>
            </a:endParaRPr>
          </a:p>
          <a:p>
            <a:pPr marL="457200" lvl="0" indent="-342900" algn="l" rtl="0">
              <a:lnSpc>
                <a:spcPct val="100000"/>
              </a:lnSpc>
              <a:spcBef>
                <a:spcPts val="100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Each assignment will be given in Last week of March, April </a:t>
            </a:r>
            <a:endParaRPr sz="1800">
              <a:solidFill>
                <a:schemeClr val="dk1"/>
              </a:solidFill>
              <a:latin typeface="Times New Roman"/>
              <a:ea typeface="Times New Roman"/>
              <a:cs typeface="Times New Roman"/>
              <a:sym typeface="Times New Roman"/>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Total number of questions in 1st assignment = 05</a:t>
            </a:r>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Max marks for each assignment = 25 Marks</a:t>
            </a:r>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Total marks assigned for all assignments (2 *25) = 50 Marks</a:t>
            </a:r>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Addition of two assignments will be considered  final Assignment marks =25M,Assignment issue dates are mentioned in lesson plan</a:t>
            </a:r>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Min 1 week will be given solve each assignment.</a:t>
            </a:r>
            <a:endParaRPr/>
          </a:p>
          <a:p>
            <a:pPr marL="457200" lvl="0" indent="-320040" algn="l" rtl="0">
              <a:lnSpc>
                <a:spcPct val="100000"/>
              </a:lnSpc>
              <a:spcBef>
                <a:spcPts val="1000"/>
              </a:spcBef>
              <a:spcAft>
                <a:spcPts val="0"/>
              </a:spcAft>
              <a:buSzPts val="1440"/>
              <a:buChar char="►"/>
            </a:pPr>
            <a:r>
              <a:rPr lang="en-US" sz="1800" b="1">
                <a:solidFill>
                  <a:schemeClr val="dk1"/>
                </a:solidFill>
                <a:latin typeface="Times New Roman"/>
                <a:ea typeface="Times New Roman"/>
                <a:cs typeface="Times New Roman"/>
                <a:sym typeface="Times New Roman"/>
              </a:rPr>
              <a:t>Process of evaluation:</a:t>
            </a:r>
            <a:endParaRPr/>
          </a:p>
          <a:p>
            <a:pPr marL="457200" lvl="0" indent="-320040" algn="l" rtl="0">
              <a:lnSpc>
                <a:spcPct val="100000"/>
              </a:lnSpc>
              <a:spcBef>
                <a:spcPts val="1000"/>
              </a:spcBef>
              <a:spcAft>
                <a:spcPts val="0"/>
              </a:spcAft>
              <a:buSzPts val="1440"/>
              <a:buChar char="►"/>
            </a:pPr>
            <a:r>
              <a:rPr lang="en-US" sz="1800">
                <a:solidFill>
                  <a:schemeClr val="dk1"/>
                </a:solidFill>
                <a:latin typeface="Times New Roman"/>
                <a:ea typeface="Times New Roman"/>
                <a:cs typeface="Times New Roman"/>
                <a:sym typeface="Times New Roman"/>
              </a:rPr>
              <a:t>Faculty will evaluate the assignments and marks will be uploaded in the google classroom and it will be shared to students.</a:t>
            </a:r>
            <a:endParaRPr sz="1800">
              <a:solidFill>
                <a:schemeClr val="dk1"/>
              </a:solidFill>
              <a:latin typeface="Times New Roman"/>
              <a:ea typeface="Times New Roman"/>
              <a:cs typeface="Times New Roman"/>
              <a:sym typeface="Times New Roman"/>
            </a:endParaRPr>
          </a:p>
        </p:txBody>
      </p:sp>
      <p:sp>
        <p:nvSpPr>
          <p:cNvPr id="192" name="Google Shape;192;p59"/>
          <p:cNvSpPr txBox="1"/>
          <p:nvPr/>
        </p:nvSpPr>
        <p:spPr>
          <a:xfrm>
            <a:off x="10352087" y="295275"/>
            <a:ext cx="812858" cy="71953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0"/>
          <p:cNvSpPr txBox="1">
            <a:spLocks noGrp="1"/>
          </p:cNvSpPr>
          <p:nvPr>
            <p:ph type="title"/>
          </p:nvPr>
        </p:nvSpPr>
        <p:spPr>
          <a:xfrm>
            <a:off x="1155700" y="973137"/>
            <a:ext cx="8496520" cy="2363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Times New Roman"/>
              <a:buNone/>
            </a:pPr>
            <a:br>
              <a:rPr lang="en-US" sz="3600" b="0" i="0" u="none">
                <a:solidFill>
                  <a:schemeClr val="lt2"/>
                </a:solidFill>
                <a:latin typeface="Times New Roman"/>
                <a:ea typeface="Times New Roman"/>
                <a:cs typeface="Times New Roman"/>
                <a:sym typeface="Times New Roman"/>
              </a:rPr>
            </a:br>
            <a:r>
              <a:rPr lang="en-US" sz="3600" b="0" i="0" u="none">
                <a:solidFill>
                  <a:schemeClr val="lt2"/>
                </a:solidFill>
                <a:latin typeface="Times New Roman"/>
                <a:ea typeface="Times New Roman"/>
                <a:cs typeface="Times New Roman"/>
                <a:sym typeface="Times New Roman"/>
              </a:rPr>
              <a:t>Evaluation Method</a:t>
            </a:r>
            <a:endParaRPr>
              <a:latin typeface="Times New Roman"/>
              <a:ea typeface="Times New Roman"/>
              <a:cs typeface="Times New Roman"/>
              <a:sym typeface="Times New Roman"/>
            </a:endParaRPr>
          </a:p>
        </p:txBody>
      </p:sp>
      <p:sp>
        <p:nvSpPr>
          <p:cNvPr id="198" name="Google Shape;198;p40"/>
          <p:cNvSpPr txBox="1">
            <a:spLocks noGrp="1"/>
          </p:cNvSpPr>
          <p:nvPr>
            <p:ph type="body" idx="1"/>
          </p:nvPr>
        </p:nvSpPr>
        <p:spPr>
          <a:xfrm>
            <a:off x="419100" y="2108200"/>
            <a:ext cx="11614015" cy="4749800"/>
          </a:xfrm>
          <a:prstGeom prst="rect">
            <a:avLst/>
          </a:prstGeom>
          <a:noFill/>
          <a:ln>
            <a:noFill/>
          </a:ln>
        </p:spPr>
        <p:txBody>
          <a:bodyPr spcFirstLastPara="1" wrap="square" lIns="91425" tIns="45700" rIns="91425" bIns="45700" anchor="t" anchorCtr="0">
            <a:noAutofit/>
          </a:bodyPr>
          <a:lstStyle/>
          <a:p>
            <a:pPr marL="457200" lvl="0" indent="-377190" algn="l" rtl="0">
              <a:lnSpc>
                <a:spcPct val="100000"/>
              </a:lnSpc>
              <a:spcBef>
                <a:spcPts val="1000"/>
              </a:spcBef>
              <a:spcAft>
                <a:spcPts val="0"/>
              </a:spcAft>
              <a:buSzPts val="2340"/>
              <a:buFont typeface="Noto Sans Symbols"/>
              <a:buChar char="❑"/>
            </a:pPr>
            <a:r>
              <a:rPr lang="en-US" sz="2900" b="1" dirty="0">
                <a:solidFill>
                  <a:schemeClr val="dk1"/>
                </a:solidFill>
                <a:latin typeface="Times New Roman"/>
                <a:ea typeface="Times New Roman"/>
                <a:cs typeface="Times New Roman"/>
                <a:sym typeface="Times New Roman"/>
              </a:rPr>
              <a:t>Evaluation Method:</a:t>
            </a:r>
            <a:endParaRPr sz="4100" dirty="0"/>
          </a:p>
          <a:p>
            <a:pPr marL="457200" lvl="0" indent="-377190" algn="l" rtl="0">
              <a:lnSpc>
                <a:spcPct val="100000"/>
              </a:lnSpc>
              <a:spcBef>
                <a:spcPts val="1000"/>
              </a:spcBef>
              <a:spcAft>
                <a:spcPts val="0"/>
              </a:spcAft>
              <a:buSzPts val="2340"/>
              <a:buChar char="►"/>
            </a:pPr>
            <a:r>
              <a:rPr lang="en-US" sz="2900" dirty="0">
                <a:solidFill>
                  <a:schemeClr val="dk1"/>
                </a:solidFill>
                <a:latin typeface="Times New Roman"/>
                <a:ea typeface="Times New Roman"/>
                <a:cs typeface="Times New Roman"/>
                <a:sym typeface="Times New Roman"/>
              </a:rPr>
              <a:t>CIE will be evaluated  for Every lab for Record and execution of experiments for 10 Marks</a:t>
            </a:r>
          </a:p>
          <a:p>
            <a:pPr marL="457200" lvl="0" indent="-377190" algn="l" rtl="0">
              <a:lnSpc>
                <a:spcPct val="100000"/>
              </a:lnSpc>
              <a:spcBef>
                <a:spcPts val="1000"/>
              </a:spcBef>
              <a:spcAft>
                <a:spcPts val="0"/>
              </a:spcAft>
              <a:buSzPts val="2340"/>
              <a:buChar char="►"/>
            </a:pPr>
            <a:r>
              <a:rPr lang="en-US" sz="2900" dirty="0">
                <a:solidFill>
                  <a:schemeClr val="dk1"/>
                </a:solidFill>
                <a:latin typeface="Times New Roman"/>
                <a:ea typeface="Times New Roman"/>
                <a:cs typeface="Times New Roman"/>
                <a:sym typeface="Times New Roman"/>
              </a:rPr>
              <a:t>Two 50 marks tests will be conducted along with IAT 1,  and IAT2 after completing the All the Eight Programs(First Four for IAT-1 and Second four for IAT-2).The same will be scaled down to 15 marks.</a:t>
            </a:r>
          </a:p>
          <a:p>
            <a:pPr marL="457200" lvl="0" indent="-377190" algn="l" rtl="0">
              <a:lnSpc>
                <a:spcPct val="100000"/>
              </a:lnSpc>
              <a:spcBef>
                <a:spcPts val="1000"/>
              </a:spcBef>
              <a:spcAft>
                <a:spcPts val="0"/>
              </a:spcAft>
              <a:buSzPts val="2340"/>
              <a:buChar char="►"/>
            </a:pPr>
            <a:r>
              <a:rPr lang="en-US" sz="2900" dirty="0">
                <a:solidFill>
                  <a:schemeClr val="dk1"/>
                </a:solidFill>
                <a:latin typeface="Times New Roman"/>
                <a:cs typeface="Times New Roman"/>
                <a:sym typeface="Times New Roman"/>
              </a:rPr>
              <a:t>CIE +IAT(10+15)=25 Marks</a:t>
            </a:r>
            <a:endParaRPr sz="4100" dirty="0"/>
          </a:p>
          <a:p>
            <a:pPr marL="80010" lvl="0" indent="0" algn="l" rtl="0">
              <a:lnSpc>
                <a:spcPct val="100000"/>
              </a:lnSpc>
              <a:spcBef>
                <a:spcPts val="1000"/>
              </a:spcBef>
              <a:spcAft>
                <a:spcPts val="0"/>
              </a:spcAft>
              <a:buSzPts val="2340"/>
              <a:buNone/>
            </a:pPr>
            <a:endParaRPr sz="2000" dirty="0">
              <a:solidFill>
                <a:schemeClr val="dk1"/>
              </a:solidFill>
              <a:latin typeface="Times New Roman"/>
              <a:ea typeface="Times New Roman"/>
              <a:cs typeface="Times New Roman"/>
              <a:sym typeface="Times New Roman"/>
            </a:endParaRPr>
          </a:p>
        </p:txBody>
      </p:sp>
      <p:sp>
        <p:nvSpPr>
          <p:cNvPr id="199" name="Google Shape;199;p40"/>
          <p:cNvSpPr txBox="1"/>
          <p:nvPr/>
        </p:nvSpPr>
        <p:spPr>
          <a:xfrm>
            <a:off x="10352087" y="295275"/>
            <a:ext cx="812858" cy="71953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Flip Class details</a:t>
            </a:r>
            <a:endParaRPr>
              <a:latin typeface="Times New Roman"/>
              <a:ea typeface="Times New Roman"/>
              <a:cs typeface="Times New Roman"/>
              <a:sym typeface="Times New Roman"/>
            </a:endParaRPr>
          </a:p>
        </p:txBody>
      </p:sp>
      <p:graphicFrame>
        <p:nvGraphicFramePr>
          <p:cNvPr id="205" name="Google Shape;205;p43"/>
          <p:cNvGraphicFramePr/>
          <p:nvPr/>
        </p:nvGraphicFramePr>
        <p:xfrm>
          <a:off x="854075" y="2722562"/>
          <a:ext cx="10407625" cy="3062275"/>
        </p:xfrm>
        <a:graphic>
          <a:graphicData uri="http://schemas.openxmlformats.org/drawingml/2006/table">
            <a:tbl>
              <a:tblPr>
                <a:noFill/>
                <a:tableStyleId>{EEFD2BE7-EE56-4311-8791-CB156B3DD6D8}</a:tableStyleId>
              </a:tblPr>
              <a:tblGrid>
                <a:gridCol w="3506775">
                  <a:extLst>
                    <a:ext uri="{9D8B030D-6E8A-4147-A177-3AD203B41FA5}">
                      <a16:colId xmlns:a16="http://schemas.microsoft.com/office/drawing/2014/main" val="20000"/>
                    </a:ext>
                  </a:extLst>
                </a:gridCol>
                <a:gridCol w="6900850">
                  <a:extLst>
                    <a:ext uri="{9D8B030D-6E8A-4147-A177-3AD203B41FA5}">
                      <a16:colId xmlns:a16="http://schemas.microsoft.com/office/drawing/2014/main" val="20001"/>
                    </a:ext>
                  </a:extLst>
                </a:gridCol>
              </a:tblGrid>
              <a:tr h="3062275">
                <a:tc>
                  <a:txBody>
                    <a:bodyPr/>
                    <a:lstStyle/>
                    <a:p>
                      <a:pPr marL="0" marR="0" lvl="0" indent="0" algn="l" rtl="0">
                        <a:lnSpc>
                          <a:spcPct val="115000"/>
                        </a:lnSpc>
                        <a:spcBef>
                          <a:spcPts val="0"/>
                        </a:spcBef>
                        <a:spcAft>
                          <a:spcPts val="0"/>
                        </a:spcAft>
                        <a:buClr>
                          <a:srgbClr val="FF0000"/>
                        </a:buClr>
                        <a:buSzPts val="2400"/>
                        <a:buFont typeface="Century Gothic"/>
                        <a:buNone/>
                      </a:pPr>
                      <a:r>
                        <a:rPr lang="en-US" sz="2400" u="none" strike="noStrike" cap="none"/>
                        <a:t>Flipped Classroom process for students to understand</a:t>
                      </a:r>
                      <a:endParaRPr sz="1400" u="none" strike="noStrike" cap="none"/>
                    </a:p>
                  </a:txBody>
                  <a:tcPr marL="68575" marR="68575" marT="0" marB="0" anchor="ctr"/>
                </a:tc>
                <a:tc>
                  <a:txBody>
                    <a:bodyPr/>
                    <a:lstStyle/>
                    <a:p>
                      <a:pPr marL="0" marR="0" lvl="0" indent="0" algn="just" rtl="0">
                        <a:lnSpc>
                          <a:spcPct val="115000"/>
                        </a:lnSpc>
                        <a:spcBef>
                          <a:spcPts val="0"/>
                        </a:spcBef>
                        <a:spcAft>
                          <a:spcPts val="0"/>
                        </a:spcAft>
                        <a:buClr>
                          <a:schemeClr val="dk1"/>
                        </a:buClr>
                        <a:buSzPts val="2400"/>
                        <a:buFont typeface="Century Gothic"/>
                        <a:buNone/>
                      </a:pPr>
                      <a:r>
                        <a:rPr lang="en-US" sz="1800" u="none" strike="noStrike" cap="none"/>
                        <a:t>The materials (video, notes, ppt, mcqs) required w.r.t to topics will be shared to the students. Students will be quizzed on the topic shared. The flip will be conducted to check the knowledge, analysis and self-learning capability of the students to answer the questions given.</a:t>
                      </a:r>
                      <a:endParaRPr sz="1100" b="0" u="none" strike="noStrike" cap="none"/>
                    </a:p>
                  </a:txBody>
                  <a:tcPr marL="68575" marR="68575" marT="0" marB="0" anchor="ctr"/>
                </a:tc>
                <a:extLst>
                  <a:ext uri="{0D108BD9-81ED-4DB2-BD59-A6C34878D82A}">
                    <a16:rowId xmlns:a16="http://schemas.microsoft.com/office/drawing/2014/main" val="10000"/>
                  </a:ext>
                </a:extLst>
              </a:tr>
            </a:tbl>
          </a:graphicData>
        </a:graphic>
      </p:graphicFrame>
      <p:sp>
        <p:nvSpPr>
          <p:cNvPr id="206" name="Google Shape;206;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4"/>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Expected classroom behaviour</a:t>
            </a:r>
            <a:endParaRPr>
              <a:latin typeface="Times New Roman"/>
              <a:ea typeface="Times New Roman"/>
              <a:cs typeface="Times New Roman"/>
              <a:sym typeface="Times New Roman"/>
            </a:endParaRPr>
          </a:p>
        </p:txBody>
      </p:sp>
      <p:sp>
        <p:nvSpPr>
          <p:cNvPr id="212" name="Google Shape;212;p44"/>
          <p:cNvSpPr txBox="1">
            <a:spLocks noGrp="1"/>
          </p:cNvSpPr>
          <p:nvPr>
            <p:ph type="body" idx="1"/>
          </p:nvPr>
        </p:nvSpPr>
        <p:spPr>
          <a:xfrm>
            <a:off x="530225" y="2057400"/>
            <a:ext cx="10902950" cy="39973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S</a:t>
            </a:r>
            <a:r>
              <a:rPr lang="en-US" sz="2400" b="0" i="0" u="none">
                <a:solidFill>
                  <a:schemeClr val="dk1"/>
                </a:solidFill>
                <a:latin typeface="Times New Roman"/>
                <a:ea typeface="Times New Roman"/>
                <a:cs typeface="Times New Roman"/>
                <a:sym typeface="Times New Roman"/>
              </a:rPr>
              <a:t>tudents need to be more </a:t>
            </a:r>
            <a:r>
              <a:rPr lang="en-US" sz="2400" b="1" i="0" u="none">
                <a:solidFill>
                  <a:schemeClr val="dk1"/>
                </a:solidFill>
                <a:latin typeface="Times New Roman"/>
                <a:ea typeface="Times New Roman"/>
                <a:cs typeface="Times New Roman"/>
                <a:sym typeface="Times New Roman"/>
              </a:rPr>
              <a:t>attentive during  session </a:t>
            </a:r>
            <a:r>
              <a:rPr lang="en-US" sz="2400" b="0" i="0" u="none">
                <a:solidFill>
                  <a:schemeClr val="dk1"/>
                </a:solidFill>
                <a:latin typeface="Times New Roman"/>
                <a:ea typeface="Times New Roman"/>
                <a:cs typeface="Times New Roman"/>
                <a:sym typeface="Times New Roman"/>
              </a:rPr>
              <a:t>and </a:t>
            </a:r>
            <a:r>
              <a:rPr lang="en-US" sz="2400" b="1" i="0" u="none">
                <a:solidFill>
                  <a:schemeClr val="dk1"/>
                </a:solidFill>
                <a:latin typeface="Times New Roman"/>
                <a:ea typeface="Times New Roman"/>
                <a:cs typeface="Times New Roman"/>
                <a:sym typeface="Times New Roman"/>
              </a:rPr>
              <a:t>respond to questions </a:t>
            </a:r>
            <a:r>
              <a:rPr lang="en-US" sz="2400" b="0" i="0" u="none">
                <a:solidFill>
                  <a:schemeClr val="dk1"/>
                </a:solidFill>
                <a:latin typeface="Times New Roman"/>
                <a:ea typeface="Times New Roman"/>
                <a:cs typeface="Times New Roman"/>
                <a:sym typeface="Times New Roman"/>
              </a:rPr>
              <a:t>when required.</a:t>
            </a:r>
            <a:endParaRPr>
              <a:solidFill>
                <a:schemeClr val="dk1"/>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Students need to </a:t>
            </a:r>
            <a:r>
              <a:rPr lang="en-US" sz="2400" b="1" i="0" u="none">
                <a:solidFill>
                  <a:schemeClr val="dk1"/>
                </a:solidFill>
                <a:latin typeface="Times New Roman"/>
                <a:ea typeface="Times New Roman"/>
                <a:cs typeface="Times New Roman"/>
                <a:sym typeface="Times New Roman"/>
              </a:rPr>
              <a:t>check google class room </a:t>
            </a:r>
            <a:r>
              <a:rPr lang="en-US" sz="2400" b="0" i="0" u="none">
                <a:solidFill>
                  <a:schemeClr val="dk1"/>
                </a:solidFill>
                <a:latin typeface="Times New Roman"/>
                <a:ea typeface="Times New Roman"/>
                <a:cs typeface="Times New Roman"/>
                <a:sym typeface="Times New Roman"/>
              </a:rPr>
              <a:t>regularly for ppts, videos, assignment posts and quiz.</a:t>
            </a:r>
            <a:endParaRPr>
              <a:solidFill>
                <a:schemeClr val="dk1"/>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 All should maintain </a:t>
            </a:r>
            <a:r>
              <a:rPr lang="en-US" sz="2400" b="1" i="0" u="none">
                <a:solidFill>
                  <a:schemeClr val="dk1"/>
                </a:solidFill>
                <a:latin typeface="Times New Roman"/>
                <a:ea typeface="Times New Roman"/>
                <a:cs typeface="Times New Roman"/>
                <a:sym typeface="Times New Roman"/>
              </a:rPr>
              <a:t>Assignments  with  no plagiarism </a:t>
            </a:r>
            <a:r>
              <a:rPr lang="en-US" sz="2400" b="0" i="0" u="none">
                <a:solidFill>
                  <a:schemeClr val="dk1"/>
                </a:solidFill>
                <a:latin typeface="Times New Roman"/>
                <a:ea typeface="Times New Roman"/>
                <a:cs typeface="Times New Roman"/>
                <a:sym typeface="Times New Roman"/>
              </a:rPr>
              <a:t>, sticking to deadlines for submissions.</a:t>
            </a:r>
            <a:endParaRPr>
              <a:solidFill>
                <a:schemeClr val="dk1"/>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chemeClr val="dk1"/>
                </a:solidFill>
                <a:latin typeface="Times New Roman"/>
                <a:ea typeface="Times New Roman"/>
                <a:cs typeface="Times New Roman"/>
                <a:sym typeface="Times New Roman"/>
              </a:rPr>
              <a:t> Attendance should be </a:t>
            </a:r>
            <a:r>
              <a:rPr lang="en-US" sz="2400" b="1" i="0" u="none">
                <a:solidFill>
                  <a:schemeClr val="dk1"/>
                </a:solidFill>
                <a:latin typeface="Times New Roman"/>
                <a:ea typeface="Times New Roman"/>
                <a:cs typeface="Times New Roman"/>
                <a:sym typeface="Times New Roman"/>
              </a:rPr>
              <a:t>maintained minimum 80% </a:t>
            </a:r>
            <a:r>
              <a:rPr lang="en-US" sz="2400" b="0" i="0" u="none">
                <a:solidFill>
                  <a:schemeClr val="dk1"/>
                </a:solidFill>
                <a:latin typeface="Times New Roman"/>
                <a:ea typeface="Times New Roman"/>
                <a:cs typeface="Times New Roman"/>
                <a:sym typeface="Times New Roman"/>
              </a:rPr>
              <a:t>and no disruption (mute mics when not asking question), strict action against abusers of any type of  misbehavior.  </a:t>
            </a:r>
            <a:endParaRPr sz="2400" b="0" i="0" u="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213" name="Google Shape;213;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19</a:t>
            </a:fld>
            <a:endParaRPr sz="1400" b="0" i="0" u="none" strike="noStrike" cap="none">
              <a:solidFill>
                <a:srgbClr val="000000"/>
              </a:solidFill>
              <a:latin typeface="Times New Roman"/>
              <a:ea typeface="Times New Roman"/>
              <a:cs typeface="Times New Roman"/>
              <a:sym typeface="Times New Roman"/>
            </a:endParaRPr>
          </a:p>
        </p:txBody>
      </p:sp>
      <p:pic>
        <p:nvPicPr>
          <p:cNvPr id="214" name="Google Shape;214;p4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2" name="image1.png">
            <a:extLst>
              <a:ext uri="{FF2B5EF4-FFF2-40B4-BE49-F238E27FC236}">
                <a16:creationId xmlns:a16="http://schemas.microsoft.com/office/drawing/2014/main" id="{1A190554-5762-1B14-B407-A42CCF340AAE}"/>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Agenda</a:t>
            </a:r>
            <a:endParaRPr>
              <a:latin typeface="Times New Roman"/>
              <a:ea typeface="Times New Roman"/>
              <a:cs typeface="Times New Roman"/>
              <a:sym typeface="Times New Roman"/>
            </a:endParaRPr>
          </a:p>
        </p:txBody>
      </p:sp>
      <p:sp>
        <p:nvSpPr>
          <p:cNvPr id="71" name="Google Shape;71;p2"/>
          <p:cNvSpPr txBox="1">
            <a:spLocks noGrp="1"/>
          </p:cNvSpPr>
          <p:nvPr>
            <p:ph type="body" idx="1"/>
          </p:nvPr>
        </p:nvSpPr>
        <p:spPr>
          <a:xfrm>
            <a:off x="1758950" y="2370137"/>
            <a:ext cx="3873500"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Student perspective </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Why subject is important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Real World Applications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Objectives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Pre-requisites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Outcomes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CO-PO mapping</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Quiz</a:t>
            </a: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p:txBody>
      </p:sp>
      <p:sp>
        <p:nvSpPr>
          <p:cNvPr id="72" name="Google Shape;72;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pic>
        <p:nvPicPr>
          <p:cNvPr id="73" name="Google Shape;73;p2"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74" name="Google Shape;74;p2"/>
          <p:cNvSpPr txBox="1"/>
          <p:nvPr/>
        </p:nvSpPr>
        <p:spPr>
          <a:xfrm>
            <a:off x="6181725" y="2490787"/>
            <a:ext cx="500856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Textbooks and Reference books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Lesson Plan</a:t>
            </a:r>
            <a:endParaRPr sz="1400" b="0" i="0" u="none" strike="noStrike" cap="none">
              <a:solidFill>
                <a:srgbClr val="000000"/>
              </a:solidFill>
              <a:latin typeface="Arial"/>
              <a:ea typeface="Arial"/>
              <a:cs typeface="Arial"/>
              <a:sym typeface="Arial"/>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Assessment Plan</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Experience of past batch students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Expected classroom behavior</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Some useful links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800"/>
              <a:buFont typeface="Arial"/>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p:txBody>
      </p:sp>
      <p:pic>
        <p:nvPicPr>
          <p:cNvPr id="2" name="image1.png">
            <a:extLst>
              <a:ext uri="{FF2B5EF4-FFF2-40B4-BE49-F238E27FC236}">
                <a16:creationId xmlns:a16="http://schemas.microsoft.com/office/drawing/2014/main" id="{879F8D6E-E87A-E804-7F7E-23436A38231D}"/>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5"/>
          <p:cNvSpPr txBox="1">
            <a:spLocks noGrp="1"/>
          </p:cNvSpPr>
          <p:nvPr>
            <p:ph type="body" idx="1"/>
          </p:nvPr>
        </p:nvSpPr>
        <p:spPr>
          <a:xfrm>
            <a:off x="1155699" y="2603499"/>
            <a:ext cx="10086923" cy="3737339"/>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accent1"/>
              </a:buClr>
              <a:buSzPts val="2560"/>
              <a:buFont typeface="Noto Sans Symbols"/>
              <a:buNone/>
            </a:pPr>
            <a:r>
              <a:rPr lang="en-US" sz="3200" b="1" i="0" u="none">
                <a:solidFill>
                  <a:srgbClr val="FF0000"/>
                </a:solidFill>
                <a:latin typeface="Times New Roman"/>
                <a:ea typeface="Times New Roman"/>
                <a:cs typeface="Times New Roman"/>
                <a:sym typeface="Times New Roman"/>
              </a:rPr>
              <a:t>Links to some useful videos :</a:t>
            </a:r>
            <a:endParaRPr/>
          </a:p>
          <a:p>
            <a:pPr marL="457200" lvl="0" indent="-320040" algn="l" rtl="0">
              <a:lnSpc>
                <a:spcPct val="100000"/>
              </a:lnSpc>
              <a:spcBef>
                <a:spcPts val="1000"/>
              </a:spcBef>
              <a:spcAft>
                <a:spcPts val="0"/>
              </a:spcAft>
              <a:buSzPts val="1440"/>
              <a:buChar char="►"/>
            </a:pPr>
            <a:r>
              <a:rPr lang="en-US" sz="2800" u="sng">
                <a:solidFill>
                  <a:schemeClr val="hlink"/>
                </a:solidFill>
                <a:hlinkClick r:id="rId3"/>
              </a:rPr>
              <a:t>https://www.youtube.com/watch?v=jBzwzrDvZ18 </a:t>
            </a:r>
            <a:endParaRPr sz="2800" u="sng">
              <a:solidFill>
                <a:schemeClr val="hlink"/>
              </a:solidFill>
              <a:hlinkClick r:id="rId3"/>
            </a:endParaRPr>
          </a:p>
          <a:p>
            <a:pPr marL="457200" lvl="0" indent="-320040" algn="l" rtl="0">
              <a:lnSpc>
                <a:spcPct val="100000"/>
              </a:lnSpc>
              <a:spcBef>
                <a:spcPts val="1000"/>
              </a:spcBef>
              <a:spcAft>
                <a:spcPts val="0"/>
              </a:spcAft>
              <a:buSzPts val="1440"/>
              <a:buChar char="►"/>
            </a:pPr>
            <a:r>
              <a:rPr lang="en-US" sz="2800" u="sng">
                <a:solidFill>
                  <a:schemeClr val="hlink"/>
                </a:solidFill>
                <a:hlinkClick r:id="rId3"/>
              </a:rPr>
              <a:t>https://www.youtube.com/watch?v=rHux0gMZ3Eg </a:t>
            </a:r>
            <a:endParaRPr sz="2800" u="sng">
              <a:solidFill>
                <a:schemeClr val="hlink"/>
              </a:solidFill>
              <a:hlinkClick r:id="rId3"/>
            </a:endParaRPr>
          </a:p>
          <a:p>
            <a:pPr marL="457200" lvl="0" indent="-320040" algn="l" rtl="0">
              <a:lnSpc>
                <a:spcPct val="100000"/>
              </a:lnSpc>
              <a:spcBef>
                <a:spcPts val="1000"/>
              </a:spcBef>
              <a:spcAft>
                <a:spcPts val="0"/>
              </a:spcAft>
              <a:buSzPts val="1440"/>
              <a:buChar char="►"/>
            </a:pPr>
            <a:r>
              <a:rPr lang="en-US" sz="2800" u="sng">
                <a:solidFill>
                  <a:schemeClr val="hlink"/>
                </a:solidFill>
                <a:hlinkClick r:id="rId3"/>
              </a:rPr>
              <a:t>https://www.coursera.org/lecture/html-css-javascript-for-web-developers/lecture-18-part-2-styling-text- BMeuN</a:t>
            </a:r>
            <a:endParaRPr sz="2800" u="sng">
              <a:solidFill>
                <a:schemeClr val="hlink"/>
              </a:solidFill>
              <a:hlinkClick r:id="rId3"/>
            </a:endParaRPr>
          </a:p>
        </p:txBody>
      </p:sp>
      <p:sp>
        <p:nvSpPr>
          <p:cNvPr id="220" name="Google Shape;220;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21</a:t>
            </a:fld>
            <a:endParaRPr sz="1400" b="0" i="0" u="none" strike="noStrike" cap="none">
              <a:solidFill>
                <a:srgbClr val="000000"/>
              </a:solidFill>
              <a:latin typeface="Times New Roman"/>
              <a:ea typeface="Times New Roman"/>
              <a:cs typeface="Times New Roman"/>
              <a:sym typeface="Times New Roman"/>
            </a:endParaRPr>
          </a:p>
        </p:txBody>
      </p:sp>
      <p:grpSp>
        <p:nvGrpSpPr>
          <p:cNvPr id="226" name="Google Shape;226;p46"/>
          <p:cNvGrpSpPr/>
          <p:nvPr/>
        </p:nvGrpSpPr>
        <p:grpSpPr>
          <a:xfrm>
            <a:off x="2032000" y="2597862"/>
            <a:ext cx="8128000" cy="3251199"/>
            <a:chOff x="0" y="1878196"/>
            <a:chExt cx="8128000" cy="3251199"/>
          </a:xfrm>
        </p:grpSpPr>
        <p:sp>
          <p:nvSpPr>
            <p:cNvPr id="227" name="Google Shape;227;p46"/>
            <p:cNvSpPr/>
            <p:nvPr/>
          </p:nvSpPr>
          <p:spPr>
            <a:xfrm>
              <a:off x="0" y="1878196"/>
              <a:ext cx="8128000" cy="3251199"/>
            </a:xfrm>
            <a:custGeom>
              <a:avLst/>
              <a:gdLst/>
              <a:ahLst/>
              <a:cxnLst/>
              <a:rect l="l" t="t" r="r" b="b"/>
              <a:pathLst>
                <a:path w="120000" h="120000" extrusionOk="0">
                  <a:moveTo>
                    <a:pt x="0" y="50000"/>
                  </a:moveTo>
                  <a:lnTo>
                    <a:pt x="24000" y="0"/>
                  </a:lnTo>
                  <a:lnTo>
                    <a:pt x="24000" y="20000"/>
                  </a:lnTo>
                  <a:lnTo>
                    <a:pt x="6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chemeClr val="lt1"/>
            </a:solidFill>
            <a:ln w="25400" cap="flat" cmpd="sng">
              <a:solidFill>
                <a:srgbClr val="9BBF2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6"/>
            <p:cNvSpPr/>
            <p:nvPr/>
          </p:nvSpPr>
          <p:spPr>
            <a:xfrm>
              <a:off x="975360" y="2417184"/>
              <a:ext cx="2682239" cy="15930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6"/>
            <p:cNvSpPr txBox="1"/>
            <p:nvPr/>
          </p:nvSpPr>
          <p:spPr>
            <a:xfrm>
              <a:off x="975360" y="2417184"/>
              <a:ext cx="2682239" cy="1593088"/>
            </a:xfrm>
            <a:prstGeom prst="rect">
              <a:avLst/>
            </a:prstGeom>
            <a:solidFill>
              <a:schemeClr val="dk1"/>
            </a:solidFill>
            <a:ln>
              <a:noFill/>
            </a:ln>
          </p:spPr>
          <p:txBody>
            <a:bodyPr spcFirstLastPara="1" wrap="square" lIns="0" tIns="231125" rIns="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lt1"/>
                  </a:solidFill>
                  <a:latin typeface="Arial"/>
                  <a:ea typeface="Arial"/>
                  <a:cs typeface="Arial"/>
                  <a:sym typeface="Arial"/>
                </a:rPr>
                <a:t>Thank</a:t>
              </a:r>
              <a:endParaRPr sz="6500" b="0" i="0" u="none" strike="noStrike" cap="none">
                <a:solidFill>
                  <a:schemeClr val="lt1"/>
                </a:solidFill>
                <a:latin typeface="Arial"/>
                <a:ea typeface="Arial"/>
                <a:cs typeface="Arial"/>
                <a:sym typeface="Arial"/>
              </a:endParaRPr>
            </a:p>
          </p:txBody>
        </p:sp>
        <p:sp>
          <p:nvSpPr>
            <p:cNvPr id="230" name="Google Shape;230;p46"/>
            <p:cNvSpPr/>
            <p:nvPr/>
          </p:nvSpPr>
          <p:spPr>
            <a:xfrm>
              <a:off x="3929088" y="2982349"/>
              <a:ext cx="3169920" cy="15930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6"/>
            <p:cNvSpPr txBox="1"/>
            <p:nvPr/>
          </p:nvSpPr>
          <p:spPr>
            <a:xfrm>
              <a:off x="3929088" y="2982349"/>
              <a:ext cx="3169920" cy="1593088"/>
            </a:xfrm>
            <a:prstGeom prst="rect">
              <a:avLst/>
            </a:prstGeom>
            <a:solidFill>
              <a:schemeClr val="dk1"/>
            </a:solidFill>
            <a:ln>
              <a:noFill/>
            </a:ln>
          </p:spPr>
          <p:txBody>
            <a:bodyPr spcFirstLastPara="1" wrap="square" lIns="0" tIns="231125" rIns="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lt1"/>
                  </a:solidFill>
                  <a:latin typeface="Arial"/>
                  <a:ea typeface="Arial"/>
                  <a:cs typeface="Arial"/>
                  <a:sym typeface="Arial"/>
                </a:rPr>
                <a:t>You!</a:t>
              </a:r>
              <a:endParaRPr sz="6500" b="0" i="0" u="none" strike="noStrike" cap="non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Students perspective</a:t>
            </a:r>
            <a:endParaRPr>
              <a:latin typeface="Times New Roman"/>
              <a:ea typeface="Times New Roman"/>
              <a:cs typeface="Times New Roman"/>
              <a:sym typeface="Times New Roman"/>
            </a:endParaRPr>
          </a:p>
        </p:txBody>
      </p:sp>
      <p:sp>
        <p:nvSpPr>
          <p:cNvPr id="80" name="Google Shape;80;p5"/>
          <p:cNvSpPr txBox="1">
            <a:spLocks noGrp="1"/>
          </p:cNvSpPr>
          <p:nvPr>
            <p:ph type="body" idx="1"/>
          </p:nvPr>
        </p:nvSpPr>
        <p:spPr>
          <a:xfrm>
            <a:off x="471487" y="2354262"/>
            <a:ext cx="4481512"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Students  can introduce themselves</a:t>
            </a:r>
            <a:endParaRPr>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What is your expectation from  this course ?</a:t>
            </a:r>
            <a:endParaRPr>
              <a:latin typeface="Times New Roman"/>
              <a:ea typeface="Times New Roman"/>
              <a:cs typeface="Times New Roman"/>
              <a:sym typeface="Times New Roman"/>
            </a:endParaRPr>
          </a:p>
          <a:p>
            <a:pPr marL="342900" marR="0" lvl="0" indent="-20066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81" name="Google Shape;81;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3</a:t>
            </a:fld>
            <a:endParaRPr sz="1400" b="0" i="0" u="none" strike="noStrike" cap="none">
              <a:solidFill>
                <a:srgbClr val="000000"/>
              </a:solidFill>
              <a:latin typeface="Times New Roman"/>
              <a:ea typeface="Times New Roman"/>
              <a:cs typeface="Times New Roman"/>
              <a:sym typeface="Times New Roman"/>
            </a:endParaRPr>
          </a:p>
        </p:txBody>
      </p:sp>
      <p:pic>
        <p:nvPicPr>
          <p:cNvPr id="82" name="Google Shape;82;p5"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83" name="Google Shape;83;p5" descr="C:\Users\cmrit\Pictures\FSD.JPG"/>
          <p:cNvPicPr preferRelativeResize="0"/>
          <p:nvPr/>
        </p:nvPicPr>
        <p:blipFill rotWithShape="1">
          <a:blip r:embed="rId4">
            <a:alphaModFix/>
          </a:blip>
          <a:srcRect/>
          <a:stretch/>
        </p:blipFill>
        <p:spPr>
          <a:xfrm>
            <a:off x="5546361" y="2713219"/>
            <a:ext cx="6175947" cy="3762531"/>
          </a:xfrm>
          <a:prstGeom prst="rect">
            <a:avLst/>
          </a:prstGeom>
          <a:noFill/>
          <a:ln>
            <a:noFill/>
          </a:ln>
        </p:spPr>
      </p:pic>
      <p:pic>
        <p:nvPicPr>
          <p:cNvPr id="2" name="image1.png">
            <a:extLst>
              <a:ext uri="{FF2B5EF4-FFF2-40B4-BE49-F238E27FC236}">
                <a16:creationId xmlns:a16="http://schemas.microsoft.com/office/drawing/2014/main" id="{A54DB38A-1CC8-17B0-C88C-37F3698DF41A}"/>
              </a:ext>
            </a:extLst>
          </p:cNvPr>
          <p:cNvPicPr/>
          <p:nvPr/>
        </p:nvPicPr>
        <p:blipFill>
          <a:blip r:embed="rId5"/>
          <a:srcRect/>
          <a:stretch>
            <a:fillRect/>
          </a:stretch>
        </p:blipFill>
        <p:spPr>
          <a:xfrm>
            <a:off x="734112" y="663706"/>
            <a:ext cx="1820552" cy="1042546"/>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4429125" y="973137"/>
            <a:ext cx="54879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p:txBody>
      </p:sp>
      <p:sp>
        <p:nvSpPr>
          <p:cNvPr id="89" name="Google Shape;89;p6"/>
          <p:cNvSpPr txBox="1">
            <a:spLocks noGrp="1"/>
          </p:cNvSpPr>
          <p:nvPr>
            <p:ph type="body" idx="1"/>
          </p:nvPr>
        </p:nvSpPr>
        <p:spPr>
          <a:xfrm>
            <a:off x="539646" y="2353456"/>
            <a:ext cx="10867869" cy="4504544"/>
          </a:xfrm>
          <a:prstGeom prst="rect">
            <a:avLst/>
          </a:prstGeom>
          <a:noFill/>
          <a:ln>
            <a:noFill/>
          </a:ln>
        </p:spPr>
        <p:txBody>
          <a:bodyPr spcFirstLastPara="1" wrap="square" lIns="91425" tIns="45700" rIns="91425" bIns="45700" anchor="t" anchorCtr="0">
            <a:noAutofit/>
          </a:bodyPr>
          <a:lstStyle/>
          <a:p>
            <a:pPr marL="0" lvl="0" indent="-91440" algn="l" rtl="0">
              <a:lnSpc>
                <a:spcPct val="100000"/>
              </a:lnSpc>
              <a:spcBef>
                <a:spcPts val="0"/>
              </a:spcBef>
              <a:spcAft>
                <a:spcPts val="0"/>
              </a:spcAft>
              <a:buSzPts val="1440"/>
              <a:buChar char="►"/>
            </a:pPr>
            <a:r>
              <a:rPr lang="en-US" sz="2500">
                <a:latin typeface="Arial"/>
                <a:ea typeface="Arial"/>
                <a:cs typeface="Arial"/>
                <a:sym typeface="Arial"/>
              </a:rPr>
              <a:t>Full Stack Development requires a diverse skill set that spans both front-        end and back-end technologies, as well as an understanding of the entire web development process from concept to deployment. </a:t>
            </a:r>
            <a:endParaRPr/>
          </a:p>
          <a:p>
            <a:pPr marL="0" lvl="0" indent="-91440" algn="l" rtl="0">
              <a:lnSpc>
                <a:spcPct val="100000"/>
              </a:lnSpc>
              <a:spcBef>
                <a:spcPts val="0"/>
              </a:spcBef>
              <a:spcAft>
                <a:spcPts val="0"/>
              </a:spcAft>
              <a:buSzPts val="1440"/>
              <a:buChar char="►"/>
            </a:pPr>
            <a:r>
              <a:rPr lang="en-US" sz="2500">
                <a:latin typeface="Arial"/>
                <a:ea typeface="Arial"/>
                <a:cs typeface="Arial"/>
                <a:sym typeface="Arial"/>
              </a:rPr>
              <a:t>The FSD key Components:</a:t>
            </a:r>
            <a:endParaRPr/>
          </a:p>
          <a:p>
            <a:pPr marL="0" lvl="0" indent="0" algn="l" rtl="0">
              <a:lnSpc>
                <a:spcPct val="100000"/>
              </a:lnSpc>
              <a:spcBef>
                <a:spcPts val="0"/>
              </a:spcBef>
              <a:spcAft>
                <a:spcPts val="0"/>
              </a:spcAft>
              <a:buSzPts val="1440"/>
              <a:buNone/>
            </a:pPr>
            <a:endParaRPr sz="2500">
              <a:latin typeface="Arial"/>
              <a:ea typeface="Arial"/>
              <a:cs typeface="Arial"/>
              <a:sym typeface="Arial"/>
            </a:endParaRPr>
          </a:p>
          <a:p>
            <a:pPr marL="0" lvl="0" indent="-91440" algn="l" rtl="0">
              <a:lnSpc>
                <a:spcPct val="100000"/>
              </a:lnSpc>
              <a:spcBef>
                <a:spcPts val="0"/>
              </a:spcBef>
              <a:spcAft>
                <a:spcPts val="0"/>
              </a:spcAft>
              <a:buSzPts val="1440"/>
              <a:buFont typeface="Noto Sans Symbols"/>
              <a:buChar char="❑"/>
            </a:pPr>
            <a:r>
              <a:rPr lang="en-US" sz="2500">
                <a:latin typeface="Arial"/>
                <a:ea typeface="Arial"/>
                <a:cs typeface="Arial"/>
                <a:sym typeface="Arial"/>
              </a:rPr>
              <a:t>Front-End Development (HTML, CSS, JavaScript) :   Front-end  development  focuses on the user interface and user experience of a web application. </a:t>
            </a:r>
            <a:endParaRPr/>
          </a:p>
          <a:p>
            <a:pPr marL="0" lvl="0" indent="-91440" algn="l" rtl="0">
              <a:lnSpc>
                <a:spcPct val="100000"/>
              </a:lnSpc>
              <a:spcBef>
                <a:spcPts val="1000"/>
              </a:spcBef>
              <a:spcAft>
                <a:spcPts val="0"/>
              </a:spcAft>
              <a:buSzPts val="1440"/>
              <a:buFont typeface="Noto Sans Symbols"/>
              <a:buChar char="❑"/>
            </a:pPr>
            <a:r>
              <a:rPr lang="en-US" sz="2500">
                <a:latin typeface="Arial"/>
                <a:ea typeface="Arial"/>
                <a:cs typeface="Arial"/>
                <a:sym typeface="Arial"/>
              </a:rPr>
              <a:t>Back-End Development :  It involves building the server-side logic and database management of a web application Reduce cognitive load</a:t>
            </a:r>
            <a:endParaRPr/>
          </a:p>
          <a:p>
            <a:pPr marL="0" lvl="0" indent="-91440" algn="l" rtl="0">
              <a:lnSpc>
                <a:spcPct val="100000"/>
              </a:lnSpc>
              <a:spcBef>
                <a:spcPts val="1000"/>
              </a:spcBef>
              <a:spcAft>
                <a:spcPts val="0"/>
              </a:spcAft>
              <a:buSzPts val="1440"/>
              <a:buFont typeface="Noto Sans Symbols"/>
              <a:buChar char="❑"/>
            </a:pPr>
            <a:r>
              <a:rPr lang="en-US" sz="2500">
                <a:latin typeface="Arial"/>
                <a:ea typeface="Arial"/>
                <a:cs typeface="Arial"/>
                <a:sym typeface="Arial"/>
              </a:rPr>
              <a:t>Databases (MongoDB, MySQL)</a:t>
            </a:r>
            <a:endParaRPr/>
          </a:p>
        </p:txBody>
      </p:sp>
      <p:sp>
        <p:nvSpPr>
          <p:cNvPr id="90" name="Google Shape;90;p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a:buNone/>
            </a:pPr>
            <a:r>
              <a:rPr lang="en-US" sz="1000" b="1" i="0" u="none" strike="noStrike" cap="none">
                <a:solidFill>
                  <a:schemeClr val="accent1"/>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sp>
        <p:nvSpPr>
          <p:cNvPr id="91" name="Google Shape;91;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4</a:t>
            </a:fld>
            <a:endParaRPr sz="1400" b="0" i="0" u="none" strike="noStrike" cap="none">
              <a:solidFill>
                <a:srgbClr val="000000"/>
              </a:solidFill>
              <a:latin typeface="Times New Roman"/>
              <a:ea typeface="Times New Roman"/>
              <a:cs typeface="Times New Roman"/>
              <a:sym typeface="Times New Roman"/>
            </a:endParaRPr>
          </a:p>
        </p:txBody>
      </p:sp>
      <p:pic>
        <p:nvPicPr>
          <p:cNvPr id="2" name="image1.png">
            <a:extLst>
              <a:ext uri="{FF2B5EF4-FFF2-40B4-BE49-F238E27FC236}">
                <a16:creationId xmlns:a16="http://schemas.microsoft.com/office/drawing/2014/main" id="{F3306093-2831-D669-4779-9C7B8A705B05}"/>
              </a:ext>
            </a:extLst>
          </p:cNvPr>
          <p:cNvPicPr/>
          <p:nvPr/>
        </p:nvPicPr>
        <p:blipFill>
          <a:blip r:embed="rId3"/>
          <a:srcRect/>
          <a:stretch>
            <a:fillRect/>
          </a:stretch>
        </p:blipFill>
        <p:spPr>
          <a:xfrm>
            <a:off x="734112" y="663706"/>
            <a:ext cx="1820552" cy="1042546"/>
          </a:xfrm>
          <a:prstGeom prst="rect">
            <a:avLst/>
          </a:prstGeo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600" b="1" i="0" u="none">
                <a:solidFill>
                  <a:schemeClr val="lt1"/>
                </a:solidFill>
                <a:latin typeface="Times New Roman"/>
                <a:ea typeface="Times New Roman"/>
                <a:cs typeface="Times New Roman"/>
                <a:sym typeface="Times New Roman"/>
              </a:rPr>
              <a:t>Why Full Stack Development is important</a:t>
            </a:r>
            <a:r>
              <a:rPr lang="en-US" sz="3600" b="1" i="0" u="none">
                <a:solidFill>
                  <a:srgbClr val="FFC000"/>
                </a:solidFill>
                <a:latin typeface="Times New Roman"/>
                <a:ea typeface="Times New Roman"/>
                <a:cs typeface="Times New Roman"/>
                <a:sym typeface="Times New Roman"/>
              </a:rPr>
              <a:t>?</a:t>
            </a:r>
            <a:r>
              <a:rPr lang="en-US" sz="3600" b="0" i="0" u="none">
                <a:solidFill>
                  <a:schemeClr val="lt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98" name="Google Shape;98;p13"/>
          <p:cNvSpPr txBox="1">
            <a:spLocks noGrp="1"/>
          </p:cNvSpPr>
          <p:nvPr>
            <p:ph type="body" idx="1"/>
          </p:nvPr>
        </p:nvSpPr>
        <p:spPr>
          <a:xfrm>
            <a:off x="471488" y="2354262"/>
            <a:ext cx="3770728" cy="403154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649"/>
              <a:buNone/>
            </a:pPr>
            <a:r>
              <a:rPr lang="en-US" sz="2800">
                <a:solidFill>
                  <a:srgbClr val="FF0000"/>
                </a:solidFill>
                <a:latin typeface="Times New Roman"/>
                <a:ea typeface="Times New Roman"/>
                <a:cs typeface="Times New Roman"/>
                <a:sym typeface="Times New Roman"/>
              </a:rPr>
              <a:t>let’s Understand.. </a:t>
            </a:r>
            <a:endParaRPr/>
          </a:p>
          <a:p>
            <a:pPr marL="342900" marR="0" lvl="0" indent="-342900" algn="l" rtl="0">
              <a:lnSpc>
                <a:spcPct val="100000"/>
              </a:lnSpc>
              <a:spcBef>
                <a:spcPts val="0"/>
              </a:spcBef>
              <a:spcAft>
                <a:spcPts val="0"/>
              </a:spcAft>
              <a:buClr>
                <a:schemeClr val="accent1"/>
              </a:buClr>
              <a:buSzPts val="2649"/>
              <a:buNone/>
            </a:pPr>
            <a:endParaRPr sz="2800">
              <a:solidFill>
                <a:srgbClr val="FF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accent1"/>
              </a:buClr>
              <a:buSzPts val="2649"/>
              <a:buFont typeface="Noto Sans Symbols"/>
              <a:buChar char="►"/>
            </a:pPr>
            <a:r>
              <a:rPr lang="en-US" sz="2800" b="0" i="0" u="none">
                <a:solidFill>
                  <a:schemeClr val="dk1"/>
                </a:solidFill>
                <a:latin typeface="Times New Roman"/>
                <a:ea typeface="Times New Roman"/>
                <a:cs typeface="Times New Roman"/>
                <a:sym typeface="Times New Roman"/>
              </a:rPr>
              <a:t>Importance of the subject</a:t>
            </a:r>
            <a:endParaRPr sz="31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2744"/>
              <a:buNone/>
            </a:pPr>
            <a:endParaRPr sz="2900">
              <a:latin typeface="Times New Roman"/>
              <a:ea typeface="Times New Roman"/>
              <a:cs typeface="Times New Roman"/>
              <a:sym typeface="Times New Roman"/>
            </a:endParaRPr>
          </a:p>
          <a:p>
            <a:pPr marL="800100" lvl="1" indent="-308805" algn="l" rtl="0">
              <a:lnSpc>
                <a:spcPct val="100000"/>
              </a:lnSpc>
              <a:spcBef>
                <a:spcPts val="0"/>
              </a:spcBef>
              <a:spcAft>
                <a:spcPts val="0"/>
              </a:spcAft>
              <a:buSzPts val="757"/>
              <a:buFont typeface="Noto Sans Symbols"/>
              <a:buNone/>
            </a:pPr>
            <a:endParaRPr sz="800" b="1">
              <a:latin typeface="Times New Roman"/>
              <a:ea typeface="Times New Roman"/>
              <a:cs typeface="Times New Roman"/>
              <a:sym typeface="Times New Roman"/>
            </a:endParaRPr>
          </a:p>
          <a:p>
            <a:pPr marL="342900" lvl="0" indent="-198706" algn="l" rtl="0">
              <a:lnSpc>
                <a:spcPct val="100000"/>
              </a:lnSpc>
              <a:spcBef>
                <a:spcPts val="0"/>
              </a:spcBef>
              <a:spcAft>
                <a:spcPts val="0"/>
              </a:spcAft>
              <a:buSzPts val="2271"/>
              <a:buNone/>
            </a:pPr>
            <a:endParaRPr sz="2400" b="0" i="0" u="none">
              <a:solidFill>
                <a:srgbClr val="404040"/>
              </a:solidFill>
              <a:latin typeface="Times New Roman"/>
              <a:ea typeface="Times New Roman"/>
              <a:cs typeface="Times New Roman"/>
              <a:sym typeface="Times New Roman"/>
            </a:endParaRPr>
          </a:p>
          <a:p>
            <a:pPr marL="342900" marR="0" lvl="0" indent="-174674" algn="l" rtl="0">
              <a:lnSpc>
                <a:spcPct val="100000"/>
              </a:lnSpc>
              <a:spcBef>
                <a:spcPts val="0"/>
              </a:spcBef>
              <a:spcAft>
                <a:spcPts val="0"/>
              </a:spcAft>
              <a:buClr>
                <a:schemeClr val="accent1"/>
              </a:buClr>
              <a:buSzPts val="2649"/>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chemeClr val="accent1"/>
              </a:buClr>
              <a:buSzPts val="8705"/>
              <a:buFont typeface="Noto Sans Symbols"/>
              <a:buNone/>
            </a:pPr>
            <a:endParaRPr sz="9200">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99" name="Google Shape;99;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5</a:t>
            </a:fld>
            <a:endParaRPr sz="1400" b="0" i="0" u="none" strike="noStrike" cap="none">
              <a:solidFill>
                <a:srgbClr val="000000"/>
              </a:solidFill>
              <a:latin typeface="Times New Roman"/>
              <a:ea typeface="Times New Roman"/>
              <a:cs typeface="Times New Roman"/>
              <a:sym typeface="Times New Roman"/>
            </a:endParaRPr>
          </a:p>
        </p:txBody>
      </p:sp>
      <p:pic>
        <p:nvPicPr>
          <p:cNvPr id="100" name="Google Shape;100;p13"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01" name="Google Shape;101;p13"/>
          <p:cNvPicPr preferRelativeResize="0"/>
          <p:nvPr/>
        </p:nvPicPr>
        <p:blipFill rotWithShape="1">
          <a:blip r:embed="rId4">
            <a:alphaModFix/>
          </a:blip>
          <a:srcRect/>
          <a:stretch/>
        </p:blipFill>
        <p:spPr>
          <a:xfrm>
            <a:off x="4122296" y="2368445"/>
            <a:ext cx="7165298" cy="4137286"/>
          </a:xfrm>
          <a:prstGeom prst="rect">
            <a:avLst/>
          </a:prstGeom>
          <a:noFill/>
          <a:ln>
            <a:noFill/>
          </a:ln>
        </p:spPr>
      </p:pic>
      <p:pic>
        <p:nvPicPr>
          <p:cNvPr id="2" name="image1.png">
            <a:extLst>
              <a:ext uri="{FF2B5EF4-FFF2-40B4-BE49-F238E27FC236}">
                <a16:creationId xmlns:a16="http://schemas.microsoft.com/office/drawing/2014/main" id="{239AE908-2A0A-C220-42FD-F4F17DECA63D}"/>
              </a:ext>
            </a:extLst>
          </p:cNvPr>
          <p:cNvPicPr/>
          <p:nvPr/>
        </p:nvPicPr>
        <p:blipFill>
          <a:blip r:embed="rId5"/>
          <a:srcRect/>
          <a:stretch>
            <a:fillRect/>
          </a:stretch>
        </p:blipFill>
        <p:spPr>
          <a:xfrm>
            <a:off x="734112" y="663706"/>
            <a:ext cx="1820552" cy="1042546"/>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7"/>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a:latin typeface="Times New Roman"/>
                <a:ea typeface="Times New Roman"/>
                <a:cs typeface="Times New Roman"/>
                <a:sym typeface="Times New Roman"/>
              </a:rPr>
              <a:t>Real-World Applications</a:t>
            </a:r>
            <a:endParaRPr>
              <a:latin typeface="Times New Roman"/>
              <a:ea typeface="Times New Roman"/>
              <a:cs typeface="Times New Roman"/>
              <a:sym typeface="Times New Roman"/>
            </a:endParaRPr>
          </a:p>
        </p:txBody>
      </p:sp>
      <p:sp>
        <p:nvSpPr>
          <p:cNvPr id="107" name="Google Shape;107;p57"/>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00000"/>
              </a:lnSpc>
              <a:spcBef>
                <a:spcPts val="0"/>
              </a:spcBef>
              <a:spcAft>
                <a:spcPts val="0"/>
              </a:spcAft>
              <a:buSzPct val="94615"/>
              <a:buChar char="►"/>
            </a:pPr>
            <a:r>
              <a:rPr lang="en-US" sz="11200" b="1">
                <a:latin typeface="Times New Roman"/>
                <a:ea typeface="Times New Roman"/>
                <a:cs typeface="Times New Roman"/>
                <a:sym typeface="Times New Roman"/>
              </a:rPr>
              <a:t>Real-world applications examples:</a:t>
            </a:r>
            <a:endParaRPr/>
          </a:p>
          <a:p>
            <a:pPr marL="342900" lvl="0" indent="-342900" algn="l" rtl="0">
              <a:lnSpc>
                <a:spcPct val="100000"/>
              </a:lnSpc>
              <a:spcBef>
                <a:spcPts val="0"/>
              </a:spcBef>
              <a:spcAft>
                <a:spcPts val="0"/>
              </a:spcAft>
              <a:buSzPct val="94615"/>
              <a:buNone/>
            </a:pPr>
            <a:endParaRPr sz="9600" b="1">
              <a:latin typeface="Times New Roman"/>
              <a:ea typeface="Times New Roman"/>
              <a:cs typeface="Times New Roman"/>
              <a:sym typeface="Times New Roman"/>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E-Commerce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Social Media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Content Management System (CMS)</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Chat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Task Management Tool</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Blogging Platform</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Learning Platform</a:t>
            </a: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08" name="Google Shape;108;p5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6</a:t>
            </a:fld>
            <a:endParaRPr sz="1400" b="0" i="0" u="none" strike="noStrike" cap="none">
              <a:solidFill>
                <a:srgbClr val="000000"/>
              </a:solidFill>
              <a:latin typeface="Times New Roman"/>
              <a:ea typeface="Times New Roman"/>
              <a:cs typeface="Times New Roman"/>
              <a:sym typeface="Times New Roman"/>
            </a:endParaRPr>
          </a:p>
        </p:txBody>
      </p:sp>
      <p:pic>
        <p:nvPicPr>
          <p:cNvPr id="109" name="Google Shape;109;p57"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10" name="Google Shape;110;p57"/>
          <p:cNvPicPr preferRelativeResize="0"/>
          <p:nvPr/>
        </p:nvPicPr>
        <p:blipFill rotWithShape="1">
          <a:blip r:embed="rId4">
            <a:alphaModFix/>
          </a:blip>
          <a:srcRect/>
          <a:stretch/>
        </p:blipFill>
        <p:spPr>
          <a:xfrm>
            <a:off x="6775554" y="2766153"/>
            <a:ext cx="5006715" cy="3514726"/>
          </a:xfrm>
          <a:prstGeom prst="rect">
            <a:avLst/>
          </a:prstGeom>
          <a:noFill/>
          <a:ln>
            <a:noFill/>
          </a:ln>
        </p:spPr>
      </p:pic>
      <p:pic>
        <p:nvPicPr>
          <p:cNvPr id="2" name="image1.png">
            <a:extLst>
              <a:ext uri="{FF2B5EF4-FFF2-40B4-BE49-F238E27FC236}">
                <a16:creationId xmlns:a16="http://schemas.microsoft.com/office/drawing/2014/main" id="{C10FBCA2-DD60-5484-1D78-236985079420}"/>
              </a:ext>
            </a:extLst>
          </p:cNvPr>
          <p:cNvPicPr/>
          <p:nvPr/>
        </p:nvPicPr>
        <p:blipFill>
          <a:blip r:embed="rId5"/>
          <a:srcRect/>
          <a:stretch>
            <a:fillRect/>
          </a:stretch>
        </p:blipFill>
        <p:spPr>
          <a:xfrm>
            <a:off x="734112" y="663706"/>
            <a:ext cx="1820552" cy="1042546"/>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 Opportunities/Placements</a:t>
            </a:r>
            <a:endParaRPr/>
          </a:p>
        </p:txBody>
      </p:sp>
      <p:sp>
        <p:nvSpPr>
          <p:cNvPr id="116" name="Google Shape;116;p58"/>
          <p:cNvSpPr txBox="1">
            <a:spLocks noGrp="1"/>
          </p:cNvSpPr>
          <p:nvPr>
            <p:ph type="body" idx="1"/>
          </p:nvPr>
        </p:nvSpPr>
        <p:spPr>
          <a:xfrm>
            <a:off x="1155700" y="2278505"/>
            <a:ext cx="4720444" cy="4182255"/>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2400">
                <a:latin typeface="Times New Roman"/>
                <a:ea typeface="Times New Roman"/>
                <a:cs typeface="Times New Roman"/>
                <a:sym typeface="Times New Roman"/>
              </a:rPr>
              <a:t>Job Roles:</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Devops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Front-End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Back- 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Quality Assurance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Full Stack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Designer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Mob App Developer</a:t>
            </a:r>
            <a:endParaRPr/>
          </a:p>
          <a:p>
            <a:pPr marL="914400" lvl="1" indent="-228600" algn="l" rtl="0">
              <a:lnSpc>
                <a:spcPct val="100000"/>
              </a:lnSpc>
              <a:spcBef>
                <a:spcPts val="1000"/>
              </a:spcBef>
              <a:spcAft>
                <a:spcPts val="0"/>
              </a:spcAft>
              <a:buSzPts val="1440"/>
              <a:buNone/>
            </a:pPr>
            <a:endParaRPr/>
          </a:p>
        </p:txBody>
      </p:sp>
      <p:sp>
        <p:nvSpPr>
          <p:cNvPr id="117" name="Google Shape;117;p5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7</a:t>
            </a:fld>
            <a:endParaRPr/>
          </a:p>
        </p:txBody>
      </p:sp>
      <p:pic>
        <p:nvPicPr>
          <p:cNvPr id="118" name="Google Shape;118;p58"/>
          <p:cNvPicPr preferRelativeResize="0"/>
          <p:nvPr/>
        </p:nvPicPr>
        <p:blipFill rotWithShape="1">
          <a:blip r:embed="rId3">
            <a:alphaModFix/>
          </a:blip>
          <a:srcRect/>
          <a:stretch/>
        </p:blipFill>
        <p:spPr>
          <a:xfrm>
            <a:off x="6580683" y="2548329"/>
            <a:ext cx="5424020" cy="40923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Course Objective</a:t>
            </a:r>
            <a:endParaRPr/>
          </a:p>
        </p:txBody>
      </p:sp>
      <p:sp>
        <p:nvSpPr>
          <p:cNvPr id="124" name="Google Shape;124;p30"/>
          <p:cNvSpPr txBox="1">
            <a:spLocks noGrp="1"/>
          </p:cNvSpPr>
          <p:nvPr>
            <p:ph type="body" idx="4294967295"/>
          </p:nvPr>
        </p:nvSpPr>
        <p:spPr>
          <a:xfrm>
            <a:off x="471488" y="2354263"/>
            <a:ext cx="1172051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25" name="Google Shape;125;p3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8</a:t>
            </a:fld>
            <a:endParaRPr sz="1400" b="0" i="0" u="none" strike="noStrike" cap="none">
              <a:solidFill>
                <a:srgbClr val="000000"/>
              </a:solidFill>
              <a:latin typeface="Times New Roman"/>
              <a:ea typeface="Times New Roman"/>
              <a:cs typeface="Times New Roman"/>
              <a:sym typeface="Times New Roman"/>
            </a:endParaRPr>
          </a:p>
        </p:txBody>
      </p:sp>
      <p:pic>
        <p:nvPicPr>
          <p:cNvPr id="126" name="Google Shape;126;p30"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graphicFrame>
        <p:nvGraphicFramePr>
          <p:cNvPr id="127" name="Google Shape;127;p30"/>
          <p:cNvGraphicFramePr/>
          <p:nvPr/>
        </p:nvGraphicFramePr>
        <p:xfrm>
          <a:off x="819150" y="2351938"/>
          <a:ext cx="10560050" cy="3694206"/>
        </p:xfrm>
        <a:graphic>
          <a:graphicData uri="http://schemas.openxmlformats.org/drawingml/2006/table">
            <a:tbl>
              <a:tblPr>
                <a:noFill/>
                <a:tableStyleId>{EEFD2BE7-EE56-4311-8791-CB156B3DD6D8}</a:tableStyleId>
              </a:tblPr>
              <a:tblGrid>
                <a:gridCol w="10560050">
                  <a:extLst>
                    <a:ext uri="{9D8B030D-6E8A-4147-A177-3AD203B41FA5}">
                      <a16:colId xmlns:a16="http://schemas.microsoft.com/office/drawing/2014/main" val="20000"/>
                    </a:ext>
                  </a:extLst>
                </a:gridCol>
              </a:tblGrid>
              <a:tr h="177800">
                <a:tc>
                  <a:txBody>
                    <a:bodyPr/>
                    <a:lstStyle/>
                    <a:p>
                      <a:pPr marL="0" marR="0" lvl="0" indent="0" algn="l" rtl="0">
                        <a:lnSpc>
                          <a:spcPct val="115000"/>
                        </a:lnSpc>
                        <a:spcBef>
                          <a:spcPts val="0"/>
                        </a:spcBef>
                        <a:spcAft>
                          <a:spcPts val="0"/>
                        </a:spcAft>
                        <a:buClr>
                          <a:srgbClr val="FF0000"/>
                        </a:buClr>
                        <a:buSzPts val="3200"/>
                        <a:buFont typeface="Century Gothic"/>
                        <a:buNone/>
                      </a:pPr>
                      <a:endParaRPr sz="2400" b="1"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3307300">
                <a:tc>
                  <a:txBody>
                    <a:bodyPr/>
                    <a:lstStyle/>
                    <a:p>
                      <a:pPr marL="569595" marR="55245" lvl="0" indent="-440054" algn="l" rtl="0">
                        <a:lnSpc>
                          <a:spcPct val="98750"/>
                        </a:lnSpc>
                        <a:spcBef>
                          <a:spcPts val="95"/>
                        </a:spcBef>
                        <a:spcAft>
                          <a:spcPts val="0"/>
                        </a:spcAft>
                        <a:buClr>
                          <a:schemeClr val="dk1"/>
                        </a:buClr>
                        <a:buSzPts val="2800"/>
                        <a:buFont typeface="Times New Roman"/>
                        <a:buAutoNum type="arabicPeriod"/>
                      </a:pPr>
                      <a:r>
                        <a:rPr lang="en-US" sz="2800">
                          <a:latin typeface="Times New Roman"/>
                          <a:ea typeface="Times New Roman"/>
                          <a:cs typeface="Times New Roman"/>
                          <a:sym typeface="Times New Roman"/>
                        </a:rPr>
                        <a:t>To understand the essential javascript concepts for web development.</a:t>
                      </a:r>
                      <a:endParaRPr sz="2700">
                        <a:latin typeface="Times New Roman"/>
                        <a:ea typeface="Times New Roman"/>
                        <a:cs typeface="Times New Roman"/>
                        <a:sym typeface="Times New Roman"/>
                      </a:endParaRPr>
                    </a:p>
                    <a:p>
                      <a:pPr marL="569595" marR="55245" lvl="0" indent="-440054" algn="l" rtl="0">
                        <a:lnSpc>
                          <a:spcPct val="98750"/>
                        </a:lnSpc>
                        <a:spcBef>
                          <a:spcPts val="95"/>
                        </a:spcBef>
                        <a:spcAft>
                          <a:spcPts val="0"/>
                        </a:spcAft>
                        <a:buClr>
                          <a:schemeClr val="dk1"/>
                        </a:buClr>
                        <a:buSzPts val="2800"/>
                        <a:buFont typeface="Times New Roman"/>
                        <a:buAutoNum type="arabicPeriod"/>
                      </a:pPr>
                      <a:r>
                        <a:rPr lang="en-US" sz="2800">
                          <a:latin typeface="Times New Roman"/>
                          <a:ea typeface="Times New Roman"/>
                          <a:cs typeface="Times New Roman"/>
                          <a:sym typeface="Times New Roman"/>
                        </a:rPr>
                        <a:t>To style Web applications using bootstrap.</a:t>
                      </a:r>
                      <a:endParaRPr sz="2700">
                        <a:latin typeface="Times New Roman"/>
                        <a:ea typeface="Times New Roman"/>
                        <a:cs typeface="Times New Roman"/>
                        <a:sym typeface="Times New Roman"/>
                      </a:endParaRPr>
                    </a:p>
                    <a:p>
                      <a:pPr marL="569595" marR="55245" lvl="0" indent="-440054" algn="l" rtl="0">
                        <a:lnSpc>
                          <a:spcPct val="98750"/>
                        </a:lnSpc>
                        <a:spcBef>
                          <a:spcPts val="95"/>
                        </a:spcBef>
                        <a:spcAft>
                          <a:spcPts val="0"/>
                        </a:spcAft>
                        <a:buClr>
                          <a:schemeClr val="dk1"/>
                        </a:buClr>
                        <a:buSzPts val="2800"/>
                        <a:buFont typeface="Times New Roman"/>
                        <a:buAutoNum type="arabicPeriod"/>
                      </a:pPr>
                      <a:r>
                        <a:rPr lang="en-US" sz="2800">
                          <a:latin typeface="Times New Roman"/>
                          <a:ea typeface="Times New Roman"/>
                          <a:cs typeface="Times New Roman"/>
                          <a:sym typeface="Times New Roman"/>
                        </a:rPr>
                        <a:t>To utilize React JS to build front end User Interface.</a:t>
                      </a:r>
                      <a:endParaRPr sz="2700">
                        <a:latin typeface="Times New Roman"/>
                        <a:ea typeface="Times New Roman"/>
                        <a:cs typeface="Times New Roman"/>
                        <a:sym typeface="Times New Roman"/>
                      </a:endParaRPr>
                    </a:p>
                    <a:p>
                      <a:pPr marL="569595" marR="55245" lvl="0" indent="-440054" algn="l" rtl="0">
                        <a:lnSpc>
                          <a:spcPct val="98750"/>
                        </a:lnSpc>
                        <a:spcBef>
                          <a:spcPts val="95"/>
                        </a:spcBef>
                        <a:spcAft>
                          <a:spcPts val="0"/>
                        </a:spcAft>
                        <a:buClr>
                          <a:schemeClr val="dk1"/>
                        </a:buClr>
                        <a:buSzPts val="2800"/>
                        <a:buFont typeface="Times New Roman"/>
                        <a:buAutoNum type="arabicPeriod"/>
                      </a:pPr>
                      <a:r>
                        <a:rPr lang="en-US" sz="2800">
                          <a:latin typeface="Times New Roman"/>
                          <a:ea typeface="Times New Roman"/>
                          <a:cs typeface="Times New Roman"/>
                          <a:sym typeface="Times New Roman"/>
                        </a:rPr>
                        <a:t>To understand the usage of API’s to create web applications using Express JS.</a:t>
                      </a:r>
                      <a:endParaRPr sz="2700">
                        <a:latin typeface="Times New Roman"/>
                        <a:ea typeface="Times New Roman"/>
                        <a:cs typeface="Times New Roman"/>
                        <a:sym typeface="Times New Roman"/>
                      </a:endParaRPr>
                    </a:p>
                    <a:p>
                      <a:pPr marL="569595" marR="55245" lvl="0" indent="-440054" algn="l" rtl="0">
                        <a:lnSpc>
                          <a:spcPct val="98750"/>
                        </a:lnSpc>
                        <a:spcBef>
                          <a:spcPts val="95"/>
                        </a:spcBef>
                        <a:spcAft>
                          <a:spcPts val="0"/>
                        </a:spcAft>
                        <a:buClr>
                          <a:schemeClr val="dk1"/>
                        </a:buClr>
                        <a:buSzPts val="2800"/>
                        <a:buFont typeface="Times New Roman"/>
                        <a:buAutoNum type="arabicPeriod"/>
                      </a:pPr>
                      <a:r>
                        <a:rPr lang="en-US" sz="2800">
                          <a:latin typeface="Times New Roman"/>
                          <a:ea typeface="Times New Roman"/>
                          <a:cs typeface="Times New Roman"/>
                          <a:sym typeface="Times New Roman"/>
                        </a:rPr>
                        <a:t>To store and model data in a no sql database.</a:t>
                      </a:r>
                      <a:endParaRPr sz="4000"/>
                    </a:p>
                  </a:txBody>
                  <a:tcPr marL="74925" marR="68575" marT="0" marB="0"/>
                </a:tc>
                <a:extLst>
                  <a:ext uri="{0D108BD9-81ED-4DB2-BD59-A6C34878D82A}">
                    <a16:rowId xmlns:a16="http://schemas.microsoft.com/office/drawing/2014/main" val="10001"/>
                  </a:ext>
                </a:extLst>
              </a:tr>
            </a:tbl>
          </a:graphicData>
        </a:graphic>
      </p:graphicFrame>
      <p:pic>
        <p:nvPicPr>
          <p:cNvPr id="2" name="image1.png">
            <a:extLst>
              <a:ext uri="{FF2B5EF4-FFF2-40B4-BE49-F238E27FC236}">
                <a16:creationId xmlns:a16="http://schemas.microsoft.com/office/drawing/2014/main" id="{F68836AF-2FD6-4333-8323-AED11F895989}"/>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132" name="Google Shape;132;p31"/>
          <p:cNvGraphicFramePr/>
          <p:nvPr/>
        </p:nvGraphicFramePr>
        <p:xfrm>
          <a:off x="1362075" y="2720695"/>
          <a:ext cx="9409100" cy="2964181"/>
        </p:xfrm>
        <a:graphic>
          <a:graphicData uri="http://schemas.openxmlformats.org/drawingml/2006/table">
            <a:tbl>
              <a:tblPr>
                <a:noFill/>
                <a:tableStyleId>{8621D43D-1F9C-42E4-BA23-A1F581E899E2}</a:tableStyleId>
              </a:tblPr>
              <a:tblGrid>
                <a:gridCol w="9409100">
                  <a:extLst>
                    <a:ext uri="{9D8B030D-6E8A-4147-A177-3AD203B41FA5}">
                      <a16:colId xmlns:a16="http://schemas.microsoft.com/office/drawing/2014/main" val="20000"/>
                    </a:ext>
                  </a:extLst>
                </a:gridCol>
              </a:tblGrid>
              <a:tr h="177800">
                <a:tc>
                  <a:txBody>
                    <a:bodyPr/>
                    <a:lstStyle/>
                    <a:p>
                      <a:pPr marL="0" marR="0" lvl="0" indent="0" algn="l" rtl="0">
                        <a:lnSpc>
                          <a:spcPct val="115000"/>
                        </a:lnSpc>
                        <a:spcBef>
                          <a:spcPts val="0"/>
                        </a:spcBef>
                        <a:spcAft>
                          <a:spcPts val="0"/>
                        </a:spcAft>
                        <a:buClr>
                          <a:srgbClr val="FF0000"/>
                        </a:buClr>
                        <a:buSzPts val="3200"/>
                        <a:buFont typeface="Century Gothic"/>
                        <a:buNone/>
                      </a:pPr>
                      <a:endParaRPr sz="1400"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2665675">
                <a:tc>
                  <a:txBody>
                    <a:bodyPr/>
                    <a:lstStyle/>
                    <a:p>
                      <a:pPr marL="0" marR="0" lvl="0" indent="0" algn="l" rtl="0">
                        <a:lnSpc>
                          <a:spcPct val="100000"/>
                        </a:lnSpc>
                        <a:spcBef>
                          <a:spcPts val="0"/>
                        </a:spcBef>
                        <a:spcAft>
                          <a:spcPts val="0"/>
                        </a:spcAft>
                        <a:buClr>
                          <a:srgbClr val="000000"/>
                        </a:buClr>
                        <a:buSzPts val="2800"/>
                        <a:buFont typeface="Noto Sans Symbols"/>
                        <a:buNone/>
                      </a:pPr>
                      <a:endParaRPr sz="2800" u="none" strike="noStrike" cap="none">
                        <a:latin typeface="Times New Roman"/>
                        <a:ea typeface="Times New Roman"/>
                        <a:cs typeface="Times New Roman"/>
                        <a:sym typeface="Times New Roman"/>
                      </a:endParaRPr>
                    </a:p>
                    <a:p>
                      <a:pPr marL="0" marR="0" lvl="0" indent="-15240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Programming Basics</a:t>
                      </a:r>
                      <a:r>
                        <a:rPr lang="en-US" sz="2400" b="0" i="0" u="none" strike="noStrike" cap="none">
                          <a:solidFill>
                            <a:schemeClr val="dk1"/>
                          </a:solidFill>
                          <a:latin typeface="Times New Roman"/>
                          <a:ea typeface="Times New Roman"/>
                          <a:cs typeface="Times New Roman"/>
                          <a:sym typeface="Times New Roman"/>
                        </a:rPr>
                        <a:t>: Understand fundamental programming concepts and have experience with languages like JavaScript, Java.</a:t>
                      </a:r>
                      <a:endParaRPr sz="1400" u="none" strike="noStrike" cap="none"/>
                    </a:p>
                    <a:p>
                      <a:pPr marL="0" marR="0" lvl="0" indent="-15240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Version Control and Problem-Solving</a:t>
                      </a:r>
                      <a:r>
                        <a:rPr lang="en-US" sz="2400" b="0" i="0" u="none" strike="noStrike" cap="none">
                          <a:solidFill>
                            <a:schemeClr val="dk1"/>
                          </a:solidFill>
                          <a:latin typeface="Times New Roman"/>
                          <a:ea typeface="Times New Roman"/>
                          <a:cs typeface="Times New Roman"/>
                          <a:sym typeface="Times New Roman"/>
                        </a:rPr>
                        <a:t>: Proficiency with version control systems like Git, along with strong problem-solving skills, are valuable assets for navigating real-world projects.</a:t>
                      </a:r>
                      <a:endParaRPr sz="1400" u="none" strike="noStrike" cap="none"/>
                    </a:p>
                    <a:p>
                      <a:pPr marL="342900" marR="0" lvl="0" indent="-165100" algn="l" rtl="0">
                        <a:lnSpc>
                          <a:spcPct val="150000"/>
                        </a:lnSpc>
                        <a:spcBef>
                          <a:spcPts val="0"/>
                        </a:spcBef>
                        <a:spcAft>
                          <a:spcPts val="0"/>
                        </a:spcAft>
                        <a:buClr>
                          <a:schemeClr val="dk1"/>
                        </a:buClr>
                        <a:buSzPts val="2800"/>
                        <a:buFont typeface="Noto Sans Symbols"/>
                        <a:buNone/>
                      </a:pPr>
                      <a:endParaRPr sz="2400" b="0" i="0" u="none" strike="noStrike" cap="none">
                        <a:solidFill>
                          <a:schemeClr val="dk1"/>
                        </a:solidFill>
                        <a:latin typeface="Times New Roman"/>
                        <a:ea typeface="Times New Roman"/>
                        <a:cs typeface="Times New Roman"/>
                        <a:sym typeface="Times New Roman"/>
                      </a:endParaRPr>
                    </a:p>
                  </a:txBody>
                  <a:tcPr marL="74925" marR="68575" marT="0" marB="0"/>
                </a:tc>
                <a:extLst>
                  <a:ext uri="{0D108BD9-81ED-4DB2-BD59-A6C34878D82A}">
                    <a16:rowId xmlns:a16="http://schemas.microsoft.com/office/drawing/2014/main" val="10001"/>
                  </a:ext>
                </a:extLst>
              </a:tr>
            </a:tbl>
          </a:graphicData>
        </a:graphic>
      </p:graphicFrame>
      <p:sp>
        <p:nvSpPr>
          <p:cNvPr id="133" name="Google Shape;133;p3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9</a:t>
            </a:fld>
            <a:endParaRPr sz="1400" b="0" i="0" u="none" strike="noStrike" cap="none">
              <a:solidFill>
                <a:srgbClr val="000000"/>
              </a:solidFill>
              <a:latin typeface="Times New Roman"/>
              <a:ea typeface="Times New Roman"/>
              <a:cs typeface="Times New Roman"/>
              <a:sym typeface="Times New Roman"/>
            </a:endParaRPr>
          </a:p>
        </p:txBody>
      </p:sp>
      <p:pic>
        <p:nvPicPr>
          <p:cNvPr id="134" name="Google Shape;134;p31"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35" name="Google Shape;135;p3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Prerequisite</a:t>
            </a:r>
            <a:endParaRPr/>
          </a:p>
        </p:txBody>
      </p:sp>
      <p:pic>
        <p:nvPicPr>
          <p:cNvPr id="2" name="image1.png">
            <a:extLst>
              <a:ext uri="{FF2B5EF4-FFF2-40B4-BE49-F238E27FC236}">
                <a16:creationId xmlns:a16="http://schemas.microsoft.com/office/drawing/2014/main" id="{A70ED9B3-C456-377A-CE53-49DD89293A3F}"/>
              </a:ext>
            </a:extLst>
          </p:cNvPr>
          <p:cNvPicPr/>
          <p:nvPr/>
        </p:nvPicPr>
        <p:blipFill>
          <a:blip r:embed="rId4"/>
          <a:srcRect/>
          <a:stretch>
            <a:fillRect/>
          </a:stretch>
        </p:blipFill>
        <p:spPr>
          <a:xfrm>
            <a:off x="734112" y="663706"/>
            <a:ext cx="1820552" cy="1042546"/>
          </a:xfrm>
          <a:prstGeom prst="rect">
            <a:avLst/>
          </a:prstGeom>
          <a:ln/>
        </p:spPr>
      </p:pic>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Widescreen</PresentationFormat>
  <Paragraphs>202</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Times New Roman</vt:lpstr>
      <vt:lpstr>Calibri</vt:lpstr>
      <vt:lpstr>Arial</vt:lpstr>
      <vt:lpstr>Noto Sans Symbols</vt:lpstr>
      <vt:lpstr>Century Gothic</vt:lpstr>
      <vt:lpstr>1_Ion Boardroom</vt:lpstr>
      <vt:lpstr>Ion Boardroom</vt:lpstr>
      <vt:lpstr>                                  Expectation Setting Overview </vt:lpstr>
      <vt:lpstr>Agenda</vt:lpstr>
      <vt:lpstr>Students perspective</vt:lpstr>
      <vt:lpstr>Introduction to subject</vt:lpstr>
      <vt:lpstr>Why Full Stack Development is important? </vt:lpstr>
      <vt:lpstr>Real-World Applications</vt:lpstr>
      <vt:lpstr>Job Opportunities/Placements</vt:lpstr>
      <vt:lpstr>Course Objective</vt:lpstr>
      <vt:lpstr>Prerequisite</vt:lpstr>
      <vt:lpstr>Course Outcomes</vt:lpstr>
      <vt:lpstr>CO-PO mapping</vt:lpstr>
      <vt:lpstr>Quiz on Cos/expectation setting</vt:lpstr>
      <vt:lpstr>Text books and Reference books</vt:lpstr>
      <vt:lpstr>Overview of Lesson Plan</vt:lpstr>
      <vt:lpstr>Overview of Lesson Plan</vt:lpstr>
      <vt:lpstr> Assessment Plan</vt:lpstr>
      <vt:lpstr> Evaluation Method</vt:lpstr>
      <vt:lpstr>Flip Class details</vt:lpstr>
      <vt:lpstr>Expected classroom behaviour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Jayashree M</cp:lastModifiedBy>
  <cp:revision>1</cp:revision>
  <dcterms:created xsi:type="dcterms:W3CDTF">2017-08-03T09:47:51Z</dcterms:created>
  <dcterms:modified xsi:type="dcterms:W3CDTF">2026-01-12T13:59:33Z</dcterms:modified>
</cp:coreProperties>
</file>